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33"/>
  </p:notesMasterIdLst>
  <p:handoutMasterIdLst>
    <p:handoutMasterId r:id="rId34"/>
  </p:handoutMasterIdLst>
  <p:sldIdLst>
    <p:sldId id="265" r:id="rId3"/>
    <p:sldId id="274" r:id="rId4"/>
    <p:sldId id="275" r:id="rId5"/>
    <p:sldId id="290" r:id="rId6"/>
    <p:sldId id="277" r:id="rId7"/>
    <p:sldId id="278" r:id="rId8"/>
    <p:sldId id="279" r:id="rId9"/>
    <p:sldId id="280" r:id="rId10"/>
    <p:sldId id="281" r:id="rId11"/>
    <p:sldId id="282" r:id="rId12"/>
    <p:sldId id="267" r:id="rId13"/>
    <p:sldId id="266" r:id="rId14"/>
    <p:sldId id="283" r:id="rId15"/>
    <p:sldId id="284" r:id="rId16"/>
    <p:sldId id="287" r:id="rId17"/>
    <p:sldId id="288" r:id="rId18"/>
    <p:sldId id="289" r:id="rId19"/>
    <p:sldId id="293" r:id="rId20"/>
    <p:sldId id="292" r:id="rId21"/>
    <p:sldId id="294" r:id="rId22"/>
    <p:sldId id="295" r:id="rId23"/>
    <p:sldId id="296" r:id="rId24"/>
    <p:sldId id="297" r:id="rId25"/>
    <p:sldId id="298" r:id="rId26"/>
    <p:sldId id="299" r:id="rId27"/>
    <p:sldId id="300" r:id="rId28"/>
    <p:sldId id="301" r:id="rId29"/>
    <p:sldId id="302" r:id="rId30"/>
    <p:sldId id="303" r:id="rId31"/>
    <p:sldId id="304" r:id="rId32"/>
  </p:sldIdLst>
  <p:sldSz cx="9144000" cy="6858000" type="overhead"/>
  <p:notesSz cx="6797675" cy="9926638"/>
  <p:defaultTextStyle>
    <a:defPPr>
      <a:defRPr lang="en-US"/>
    </a:defPPr>
    <a:lvl1pPr algn="l" rtl="0" fontAlgn="base">
      <a:spcBef>
        <a:spcPct val="0"/>
      </a:spcBef>
      <a:spcAft>
        <a:spcPct val="0"/>
      </a:spcAft>
      <a:defRPr sz="2500" b="1" kern="1200">
        <a:solidFill>
          <a:schemeClr val="bg1"/>
        </a:solidFill>
        <a:latin typeface="Arial" charset="0"/>
        <a:ea typeface="+mn-ea"/>
        <a:cs typeface="+mn-cs"/>
      </a:defRPr>
    </a:lvl1pPr>
    <a:lvl2pPr marL="457200" algn="l" rtl="0" fontAlgn="base">
      <a:spcBef>
        <a:spcPct val="0"/>
      </a:spcBef>
      <a:spcAft>
        <a:spcPct val="0"/>
      </a:spcAft>
      <a:defRPr sz="2500" b="1" kern="1200">
        <a:solidFill>
          <a:schemeClr val="bg1"/>
        </a:solidFill>
        <a:latin typeface="Arial" charset="0"/>
        <a:ea typeface="+mn-ea"/>
        <a:cs typeface="+mn-cs"/>
      </a:defRPr>
    </a:lvl2pPr>
    <a:lvl3pPr marL="914400" algn="l" rtl="0" fontAlgn="base">
      <a:spcBef>
        <a:spcPct val="0"/>
      </a:spcBef>
      <a:spcAft>
        <a:spcPct val="0"/>
      </a:spcAft>
      <a:defRPr sz="2500" b="1" kern="1200">
        <a:solidFill>
          <a:schemeClr val="bg1"/>
        </a:solidFill>
        <a:latin typeface="Arial" charset="0"/>
        <a:ea typeface="+mn-ea"/>
        <a:cs typeface="+mn-cs"/>
      </a:defRPr>
    </a:lvl3pPr>
    <a:lvl4pPr marL="1371600" algn="l" rtl="0" fontAlgn="base">
      <a:spcBef>
        <a:spcPct val="0"/>
      </a:spcBef>
      <a:spcAft>
        <a:spcPct val="0"/>
      </a:spcAft>
      <a:defRPr sz="2500" b="1" kern="1200">
        <a:solidFill>
          <a:schemeClr val="bg1"/>
        </a:solidFill>
        <a:latin typeface="Arial" charset="0"/>
        <a:ea typeface="+mn-ea"/>
        <a:cs typeface="+mn-cs"/>
      </a:defRPr>
    </a:lvl4pPr>
    <a:lvl5pPr marL="1828800" algn="l" rtl="0" fontAlgn="base">
      <a:spcBef>
        <a:spcPct val="0"/>
      </a:spcBef>
      <a:spcAft>
        <a:spcPct val="0"/>
      </a:spcAft>
      <a:defRPr sz="2500" b="1" kern="1200">
        <a:solidFill>
          <a:schemeClr val="bg1"/>
        </a:solidFill>
        <a:latin typeface="Arial" charset="0"/>
        <a:ea typeface="+mn-ea"/>
        <a:cs typeface="+mn-cs"/>
      </a:defRPr>
    </a:lvl5pPr>
    <a:lvl6pPr marL="2286000" algn="l" defTabSz="914400" rtl="0" eaLnBrk="1" latinLnBrk="0" hangingPunct="1">
      <a:defRPr sz="2500" b="1" kern="1200">
        <a:solidFill>
          <a:schemeClr val="bg1"/>
        </a:solidFill>
        <a:latin typeface="Arial" charset="0"/>
        <a:ea typeface="+mn-ea"/>
        <a:cs typeface="+mn-cs"/>
      </a:defRPr>
    </a:lvl6pPr>
    <a:lvl7pPr marL="2743200" algn="l" defTabSz="914400" rtl="0" eaLnBrk="1" latinLnBrk="0" hangingPunct="1">
      <a:defRPr sz="2500" b="1" kern="1200">
        <a:solidFill>
          <a:schemeClr val="bg1"/>
        </a:solidFill>
        <a:latin typeface="Arial" charset="0"/>
        <a:ea typeface="+mn-ea"/>
        <a:cs typeface="+mn-cs"/>
      </a:defRPr>
    </a:lvl7pPr>
    <a:lvl8pPr marL="3200400" algn="l" defTabSz="914400" rtl="0" eaLnBrk="1" latinLnBrk="0" hangingPunct="1">
      <a:defRPr sz="2500" b="1" kern="1200">
        <a:solidFill>
          <a:schemeClr val="bg1"/>
        </a:solidFill>
        <a:latin typeface="Arial" charset="0"/>
        <a:ea typeface="+mn-ea"/>
        <a:cs typeface="+mn-cs"/>
      </a:defRPr>
    </a:lvl8pPr>
    <a:lvl9pPr marL="3657600" algn="l" defTabSz="914400" rtl="0" eaLnBrk="1" latinLnBrk="0" hangingPunct="1">
      <a:defRPr sz="2500" b="1"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Standard inndeling" id="{6995C3B1-614F-4B17-A0D7-7EE56D253A70}">
          <p14:sldIdLst>
            <p14:sldId id="265"/>
            <p14:sldId id="274"/>
            <p14:sldId id="275"/>
            <p14:sldId id="290"/>
            <p14:sldId id="277"/>
            <p14:sldId id="278"/>
            <p14:sldId id="279"/>
            <p14:sldId id="280"/>
            <p14:sldId id="281"/>
            <p14:sldId id="282"/>
            <p14:sldId id="267"/>
            <p14:sldId id="266"/>
            <p14:sldId id="283"/>
            <p14:sldId id="284"/>
            <p14:sldId id="287"/>
            <p14:sldId id="288"/>
            <p14:sldId id="289"/>
            <p14:sldId id="293"/>
            <p14:sldId id="292"/>
            <p14:sldId id="294"/>
            <p14:sldId id="295"/>
            <p14:sldId id="296"/>
            <p14:sldId id="297"/>
            <p14:sldId id="298"/>
            <p14:sldId id="299"/>
            <p14:sldId id="300"/>
            <p14:sldId id="301"/>
            <p14:sldId id="302"/>
            <p14:sldId id="303"/>
          </p14:sldIdLst>
        </p14:section>
        <p14:section name="Inndeling uten navn" id="{851A28AF-F162-4500-AC3D-739F009AB822}">
          <p14:sldIdLst>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C2C2F0"/>
    <a:srgbClr val="6161D9"/>
    <a:srgbClr val="FFFFD9"/>
    <a:srgbClr val="006600"/>
    <a:srgbClr val="CC0099"/>
    <a:srgbClr val="FF0000"/>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34" autoAdjust="0"/>
  </p:normalViewPr>
  <p:slideViewPr>
    <p:cSldViewPr>
      <p:cViewPr varScale="1">
        <p:scale>
          <a:sx n="82" d="100"/>
          <a:sy n="82" d="100"/>
        </p:scale>
        <p:origin x="-24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44703" cy="496491"/>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defTabSz="915369">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52974" y="2"/>
            <a:ext cx="2944703" cy="496491"/>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defTabSz="915369">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9430148"/>
            <a:ext cx="2944703" cy="496491"/>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defTabSz="915369">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52974" y="9430148"/>
            <a:ext cx="2944703" cy="496491"/>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defTabSz="915369">
              <a:defRPr sz="1200" b="0">
                <a:solidFill>
                  <a:schemeClr val="tx1"/>
                </a:solidFill>
                <a:latin typeface="Times New Roman" pitchFamily="18" charset="0"/>
              </a:defRPr>
            </a:lvl1pPr>
          </a:lstStyle>
          <a:p>
            <a:pPr>
              <a:defRPr/>
            </a:pPr>
            <a:fld id="{A4FE8091-B437-4FD1-BE86-25CF3241C376}" type="slidenum">
              <a:rPr lang="en-US"/>
              <a:pPr>
                <a:defRPr/>
              </a:pPr>
              <a:t>‹#›</a:t>
            </a:fld>
            <a:endParaRPr lang="en-US" dirty="0"/>
          </a:p>
        </p:txBody>
      </p:sp>
    </p:spTree>
    <p:extLst>
      <p:ext uri="{BB962C8B-B14F-4D97-AF65-F5344CB8AC3E}">
        <p14:creationId xmlns:p14="http://schemas.microsoft.com/office/powerpoint/2010/main" val="233225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2944703" cy="496491"/>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defTabSz="915369">
              <a:defRPr sz="1200" b="0">
                <a:solidFill>
                  <a:schemeClr val="tx1"/>
                </a:solidFill>
                <a:latin typeface="Times New Roman" pitchFamily="18" charset="0"/>
              </a:defRPr>
            </a:lvl1pPr>
          </a:lstStyle>
          <a:p>
            <a:pPr>
              <a:defRPr/>
            </a:pPr>
            <a:endParaRPr lang="en-US" dirty="0"/>
          </a:p>
        </p:txBody>
      </p:sp>
      <p:sp>
        <p:nvSpPr>
          <p:cNvPr id="12291" name="Rectangle 3"/>
          <p:cNvSpPr>
            <a:spLocks noGrp="1" noChangeArrowheads="1"/>
          </p:cNvSpPr>
          <p:nvPr>
            <p:ph type="dt" idx="1"/>
          </p:nvPr>
        </p:nvSpPr>
        <p:spPr bwMode="auto">
          <a:xfrm>
            <a:off x="3851379" y="2"/>
            <a:ext cx="2944703" cy="496491"/>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defTabSz="915369">
              <a:defRPr sz="1200" b="0">
                <a:solidFill>
                  <a:schemeClr val="tx1"/>
                </a:solidFill>
                <a:latin typeface="Times New Roman" pitchFamily="18"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8815" y="4715076"/>
            <a:ext cx="5440052" cy="446682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30149"/>
            <a:ext cx="2944703" cy="494900"/>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defTabSz="915369">
              <a:defRPr sz="1200" b="0">
                <a:solidFill>
                  <a:schemeClr val="tx1"/>
                </a:solidFill>
                <a:latin typeface="Times New Roman" pitchFamily="18" charset="0"/>
              </a:defRPr>
            </a:lvl1pPr>
          </a:lstStyle>
          <a:p>
            <a:pPr>
              <a:defRPr/>
            </a:pPr>
            <a:endParaRPr lang="en-US" dirty="0"/>
          </a:p>
        </p:txBody>
      </p:sp>
      <p:sp>
        <p:nvSpPr>
          <p:cNvPr id="12295" name="Rectangle 7"/>
          <p:cNvSpPr>
            <a:spLocks noGrp="1" noChangeArrowheads="1"/>
          </p:cNvSpPr>
          <p:nvPr>
            <p:ph type="sldNum" sz="quarter" idx="5"/>
          </p:nvPr>
        </p:nvSpPr>
        <p:spPr bwMode="auto">
          <a:xfrm>
            <a:off x="3851379" y="9430149"/>
            <a:ext cx="2944703" cy="494900"/>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defTabSz="915369">
              <a:defRPr sz="1200" b="0">
                <a:solidFill>
                  <a:schemeClr val="tx1"/>
                </a:solidFill>
                <a:latin typeface="Times New Roman" pitchFamily="18" charset="0"/>
              </a:defRPr>
            </a:lvl1pPr>
          </a:lstStyle>
          <a:p>
            <a:pPr>
              <a:defRPr/>
            </a:pPr>
            <a:fld id="{D08CD8EA-FE54-499B-BB39-85A3EC6D1729}" type="slidenum">
              <a:rPr lang="en-US"/>
              <a:pPr>
                <a:defRPr/>
              </a:pPr>
              <a:t>‹#›</a:t>
            </a:fld>
            <a:endParaRPr lang="en-US" dirty="0"/>
          </a:p>
        </p:txBody>
      </p:sp>
    </p:spTree>
    <p:extLst>
      <p:ext uri="{BB962C8B-B14F-4D97-AF65-F5344CB8AC3E}">
        <p14:creationId xmlns:p14="http://schemas.microsoft.com/office/powerpoint/2010/main" val="938751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1"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Plassholder for lysbilde 1"/>
          <p:cNvSpPr>
            <a:spLocks noGrp="1" noRot="1" noChangeAspect="1" noTextEdit="1"/>
          </p:cNvSpPr>
          <p:nvPr>
            <p:ph type="sldImg"/>
          </p:nvPr>
        </p:nvSpPr>
        <p:spPr>
          <a:xfrm>
            <a:off x="917575" y="744538"/>
            <a:ext cx="4962525" cy="3722687"/>
          </a:xfrm>
          <a:ln/>
        </p:spPr>
      </p:sp>
      <p:sp>
        <p:nvSpPr>
          <p:cNvPr id="17613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930" indent="-171930">
              <a:buFont typeface="Arial" pitchFamily="34" charset="0"/>
              <a:buChar char="•"/>
            </a:pPr>
            <a:r>
              <a:rPr lang="en-US" noProof="0" dirty="0" smtClean="0"/>
              <a:t>Will the new</a:t>
            </a:r>
            <a:r>
              <a:rPr lang="en-US" baseline="0" noProof="0" dirty="0" smtClean="0"/>
              <a:t> universities be pale copies of the originals?</a:t>
            </a:r>
          </a:p>
          <a:p>
            <a:pPr marL="171930" indent="-171930">
              <a:buFont typeface="Arial" pitchFamily="34" charset="0"/>
              <a:buChar char="•"/>
            </a:pPr>
            <a:r>
              <a:rPr lang="en-US" baseline="0" noProof="0" dirty="0" smtClean="0"/>
              <a:t>Alternatively, you can choose to maintain diversity by using incentives that stimulate various forms of institutional profiles that together will provide what the society needs in terms of education, research, dissemination and innovation</a:t>
            </a:r>
          </a:p>
          <a:p>
            <a:pPr marL="171930" indent="-171930">
              <a:buFont typeface="Arial" pitchFamily="34" charset="0"/>
              <a:buChar char="•"/>
            </a:pPr>
            <a:r>
              <a:rPr lang="en-US" baseline="0" noProof="0" dirty="0" smtClean="0"/>
              <a:t>The slogan should be: «Different but equal»</a:t>
            </a:r>
          </a:p>
        </p:txBody>
      </p:sp>
      <p:sp>
        <p:nvSpPr>
          <p:cNvPr id="176132"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5CAE55B5-11CF-4DD1-8D5E-9F48B282117C}" type="slidenum">
              <a:rPr lang="nb-NO" sz="1200" b="0">
                <a:solidFill>
                  <a:prstClr val="black"/>
                </a:solidFill>
                <a:latin typeface="Times New Roman" pitchFamily="18" charset="0"/>
              </a:rPr>
              <a:pPr eaLnBrk="1" hangingPunct="1"/>
              <a:t>10</a:t>
            </a:fld>
            <a:endParaRPr lang="nb-NO" sz="1200" b="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6960">
              <a:defRPr/>
            </a:pPr>
            <a:r>
              <a:rPr lang="en-US" dirty="0">
                <a:solidFill>
                  <a:srgbClr val="000000"/>
                </a:solidFill>
              </a:rPr>
              <a:t>Today we can see the outline of a new HE landscape in Norway</a:t>
            </a:r>
          </a:p>
          <a:p>
            <a:pPr marL="458480" lvl="1" defTabSz="916960">
              <a:buFont typeface="Arial" pitchFamily="34" charset="0"/>
              <a:buChar char="•"/>
              <a:defRPr/>
            </a:pPr>
            <a:r>
              <a:rPr lang="en-US" dirty="0">
                <a:solidFill>
                  <a:srgbClr val="000000"/>
                </a:solidFill>
              </a:rPr>
              <a:t>Several voluntary cooperation alliances, consortia and mergers</a:t>
            </a:r>
          </a:p>
          <a:p>
            <a:pPr marL="458480" lvl="1" defTabSz="916960">
              <a:buFont typeface="Arial" pitchFamily="34" charset="0"/>
              <a:buChar char="•"/>
              <a:defRPr/>
            </a:pPr>
            <a:r>
              <a:rPr lang="en-US" dirty="0">
                <a:solidFill>
                  <a:srgbClr val="000000"/>
                </a:solidFill>
              </a:rPr>
              <a:t>HEIs want to enhance their position </a:t>
            </a:r>
            <a:r>
              <a:rPr lang="en-US" dirty="0" smtClean="0">
                <a:solidFill>
                  <a:srgbClr val="000000"/>
                </a:solidFill>
              </a:rPr>
              <a:t>in </a:t>
            </a:r>
            <a:r>
              <a:rPr lang="en-US" dirty="0">
                <a:solidFill>
                  <a:srgbClr val="000000"/>
                </a:solidFill>
              </a:rPr>
              <a:t>the regional, national and/or international HE market</a:t>
            </a:r>
          </a:p>
          <a:p>
            <a:pPr marL="458480" lvl="1" defTabSz="916960">
              <a:buFont typeface="Arial" pitchFamily="34" charset="0"/>
              <a:buChar char="•"/>
              <a:defRPr/>
            </a:pPr>
            <a:r>
              <a:rPr lang="en-US" dirty="0">
                <a:solidFill>
                  <a:srgbClr val="000000"/>
                </a:solidFill>
              </a:rPr>
              <a:t>The Ministry of Education and Research supports the increased focus on cooperation, specialization, concentration and division of </a:t>
            </a:r>
            <a:r>
              <a:rPr lang="en-US" dirty="0" err="1">
                <a:solidFill>
                  <a:srgbClr val="000000"/>
                </a:solidFill>
              </a:rPr>
              <a:t>labour</a:t>
            </a:r>
            <a:r>
              <a:rPr lang="en-US" dirty="0">
                <a:solidFill>
                  <a:srgbClr val="000000"/>
                </a:solidFill>
              </a:rPr>
              <a:t> among the HEIs</a:t>
            </a:r>
          </a:p>
          <a:p>
            <a:pPr marL="458480" lvl="1" defTabSz="916960">
              <a:buFont typeface="Arial" pitchFamily="34" charset="0"/>
              <a:buChar char="•"/>
              <a:defRPr/>
            </a:pPr>
            <a:r>
              <a:rPr lang="en-US" dirty="0" smtClean="0">
                <a:solidFill>
                  <a:srgbClr val="000000"/>
                </a:solidFill>
              </a:rPr>
              <a:t>Rhetorical </a:t>
            </a:r>
            <a:r>
              <a:rPr lang="en-US" dirty="0">
                <a:solidFill>
                  <a:srgbClr val="000000"/>
                </a:solidFill>
              </a:rPr>
              <a:t>level: Stimulate quality along different axes in a diversified HE-system</a:t>
            </a:r>
          </a:p>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11</a:t>
            </a:fld>
            <a:endParaRPr lang="en-US"/>
          </a:p>
        </p:txBody>
      </p:sp>
    </p:spTree>
    <p:extLst>
      <p:ext uri="{BB962C8B-B14F-4D97-AF65-F5344CB8AC3E}">
        <p14:creationId xmlns:p14="http://schemas.microsoft.com/office/powerpoint/2010/main" val="75565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171450" indent="-171450" defTabSz="916960">
              <a:buFont typeface="Arial" pitchFamily="34" charset="0"/>
              <a:buChar char="•"/>
              <a:defRPr/>
            </a:pPr>
            <a:r>
              <a:rPr lang="en-US" dirty="0">
                <a:solidFill>
                  <a:srgbClr val="000000"/>
                </a:solidFill>
              </a:rPr>
              <a:t>The Norwegian HE-institutions are dispersed throughout the country – and there are great differences between the various HEIs concerning size, academic profile and organizational structure, as well as geographic location</a:t>
            </a:r>
          </a:p>
          <a:p>
            <a:pPr marL="171450" indent="-171450" defTabSz="916960">
              <a:buFont typeface="Arial" pitchFamily="34" charset="0"/>
              <a:buChar char="•"/>
              <a:defRPr/>
            </a:pPr>
            <a:r>
              <a:rPr lang="en-US" dirty="0" smtClean="0">
                <a:solidFill>
                  <a:srgbClr val="000000"/>
                </a:solidFill>
              </a:rPr>
              <a:t>The </a:t>
            </a:r>
            <a:r>
              <a:rPr lang="en-US" dirty="0">
                <a:solidFill>
                  <a:srgbClr val="000000"/>
                </a:solidFill>
              </a:rPr>
              <a:t>HE-sector in Norway now encompasses: 8 </a:t>
            </a:r>
            <a:r>
              <a:rPr lang="en-US" dirty="0" smtClean="0">
                <a:solidFill>
                  <a:srgbClr val="000000"/>
                </a:solidFill>
              </a:rPr>
              <a:t>universities; </a:t>
            </a:r>
            <a:r>
              <a:rPr lang="en-US" dirty="0">
                <a:solidFill>
                  <a:srgbClr val="000000"/>
                </a:solidFill>
              </a:rPr>
              <a:t>8 specialized university </a:t>
            </a:r>
            <a:r>
              <a:rPr lang="en-US" dirty="0" smtClean="0">
                <a:solidFill>
                  <a:srgbClr val="000000"/>
                </a:solidFill>
              </a:rPr>
              <a:t>institutions, </a:t>
            </a:r>
            <a:r>
              <a:rPr lang="en-US" dirty="0">
                <a:solidFill>
                  <a:srgbClr val="000000"/>
                </a:solidFill>
              </a:rPr>
              <a:t>of which 3 private; 2 academies of the </a:t>
            </a:r>
            <a:r>
              <a:rPr lang="en-US" dirty="0" smtClean="0">
                <a:solidFill>
                  <a:srgbClr val="000000"/>
                </a:solidFill>
              </a:rPr>
              <a:t>arts; </a:t>
            </a:r>
            <a:r>
              <a:rPr lang="en-US" dirty="0">
                <a:solidFill>
                  <a:srgbClr val="000000"/>
                </a:solidFill>
              </a:rPr>
              <a:t>23 state university </a:t>
            </a:r>
            <a:r>
              <a:rPr lang="en-US" dirty="0" smtClean="0">
                <a:solidFill>
                  <a:srgbClr val="000000"/>
                </a:solidFill>
              </a:rPr>
              <a:t>colleges; </a:t>
            </a:r>
            <a:r>
              <a:rPr lang="en-US" dirty="0">
                <a:solidFill>
                  <a:srgbClr val="000000"/>
                </a:solidFill>
              </a:rPr>
              <a:t>and 32 private university </a:t>
            </a:r>
            <a:r>
              <a:rPr lang="en-US" dirty="0" smtClean="0">
                <a:solidFill>
                  <a:srgbClr val="000000"/>
                </a:solidFill>
              </a:rPr>
              <a:t>colleges) </a:t>
            </a:r>
            <a:r>
              <a:rPr lang="en-US" dirty="0">
                <a:solidFill>
                  <a:srgbClr val="000000"/>
                </a:solidFill>
              </a:rPr>
              <a:t>.</a:t>
            </a:r>
          </a:p>
          <a:p>
            <a:pPr marL="171450" indent="-171450" defTabSz="916960" eaLnBrk="1" hangingPunct="1">
              <a:buFont typeface="Arial" pitchFamily="34" charset="0"/>
              <a:buChar char="•"/>
              <a:defRPr/>
            </a:pPr>
            <a:r>
              <a:rPr lang="en-US" dirty="0">
                <a:solidFill>
                  <a:srgbClr val="000000"/>
                </a:solidFill>
              </a:rPr>
              <a:t>In addition we have The Police academy and 4 defense academies.  </a:t>
            </a:r>
          </a:p>
          <a:p>
            <a:pPr marL="171450" indent="-171450" defTabSz="916960" eaLnBrk="1" hangingPunct="1">
              <a:buFont typeface="Arial" pitchFamily="34" charset="0"/>
              <a:buChar char="•"/>
              <a:defRPr/>
            </a:pPr>
            <a:r>
              <a:rPr lang="en-US" dirty="0">
                <a:solidFill>
                  <a:srgbClr val="000000"/>
                </a:solidFill>
              </a:rPr>
              <a:t>In total – we have approximately </a:t>
            </a:r>
            <a:r>
              <a:rPr lang="en-US" dirty="0" smtClean="0">
                <a:solidFill>
                  <a:srgbClr val="000000"/>
                </a:solidFill>
              </a:rPr>
              <a:t>230 </a:t>
            </a:r>
            <a:r>
              <a:rPr lang="en-US" dirty="0">
                <a:solidFill>
                  <a:srgbClr val="000000"/>
                </a:solidFill>
              </a:rPr>
              <a:t>000 students and 30 000 staff (</a:t>
            </a:r>
            <a:r>
              <a:rPr lang="en-US" dirty="0" smtClean="0">
                <a:solidFill>
                  <a:srgbClr val="000000"/>
                </a:solidFill>
              </a:rPr>
              <a:t>2009).</a:t>
            </a:r>
            <a:endParaRPr lang="en-US" dirty="0">
              <a:solidFill>
                <a:srgbClr val="000000"/>
              </a:solidFill>
            </a:endParaRPr>
          </a:p>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13</a:t>
            </a:fld>
            <a:endParaRPr lang="en-US"/>
          </a:p>
        </p:txBody>
      </p:sp>
    </p:spTree>
    <p:extLst>
      <p:ext uri="{BB962C8B-B14F-4D97-AF65-F5344CB8AC3E}">
        <p14:creationId xmlns:p14="http://schemas.microsoft.com/office/powerpoint/2010/main" val="182084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Plassholder for lysbilde 1"/>
          <p:cNvSpPr>
            <a:spLocks noGrp="1" noRot="1" noChangeAspect="1" noTextEdit="1"/>
          </p:cNvSpPr>
          <p:nvPr>
            <p:ph type="sldImg"/>
          </p:nvPr>
        </p:nvSpPr>
        <p:spPr>
          <a:xfrm>
            <a:off x="917575" y="744538"/>
            <a:ext cx="4962525" cy="3722687"/>
          </a:xfrm>
          <a:ln/>
        </p:spPr>
      </p:sp>
      <p:sp>
        <p:nvSpPr>
          <p:cNvPr id="179203"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240" indent="-229240" defTabSz="916960" eaLnBrk="1" hangingPunct="1">
              <a:buFont typeface="Calibri" pitchFamily="34" charset="0"/>
              <a:buAutoNum type="arabicPeriod"/>
              <a:defRPr/>
            </a:pPr>
            <a:r>
              <a:rPr lang="en-US" dirty="0"/>
              <a:t>Viewed from the Ministry's perspective, the European Classification project is both exciting and relevant. It is important to have a project that focuses on diversity as well as uniqueness among the HEIs. </a:t>
            </a:r>
          </a:p>
          <a:p>
            <a:pPr marL="229240" indent="-229240" defTabSz="916960" eaLnBrk="1" hangingPunct="1">
              <a:buFont typeface="Calibri" pitchFamily="34" charset="0"/>
              <a:buAutoNum type="arabicPeriod"/>
              <a:defRPr/>
            </a:pPr>
            <a:endParaRPr lang="en-US" dirty="0"/>
          </a:p>
          <a:p>
            <a:pPr marL="229240" indent="-229240" defTabSz="916960" eaLnBrk="1" hangingPunct="1">
              <a:buFont typeface="Calibri" pitchFamily="34" charset="0"/>
              <a:buAutoNum type="arabicPeriod"/>
              <a:defRPr/>
            </a:pPr>
            <a:r>
              <a:rPr lang="en-US" dirty="0"/>
              <a:t>With regard to the latter point line - it is clear that such a classification model can be a useful tool in the Ministry’s management and steering of the HEIs. </a:t>
            </a:r>
          </a:p>
          <a:p>
            <a:pPr marL="229240" indent="-229240" eaLnBrk="1" hangingPunct="1">
              <a:buFont typeface="Calibri" pitchFamily="34" charset="0"/>
              <a:buAutoNum type="arabicPeriod"/>
            </a:pPr>
            <a:endParaRPr lang="nb-NO" dirty="0" smtClean="0"/>
          </a:p>
          <a:p>
            <a:pPr marL="229240" indent="-229240" eaLnBrk="1" hangingPunct="1">
              <a:buFont typeface="Calibri" pitchFamily="34" charset="0"/>
              <a:buAutoNum type="arabicPeriod"/>
            </a:pPr>
            <a:endParaRPr lang="nb-NO" dirty="0" smtClean="0"/>
          </a:p>
          <a:p>
            <a:pPr marL="229240" indent="-229240" eaLnBrk="1" hangingPunct="1">
              <a:buFont typeface="Calibri" pitchFamily="34" charset="0"/>
              <a:buAutoNum type="arabicPeriod"/>
            </a:pPr>
            <a:endParaRPr lang="nb-NO" dirty="0" smtClean="0"/>
          </a:p>
        </p:txBody>
      </p:sp>
      <p:sp>
        <p:nvSpPr>
          <p:cNvPr id="179204"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B3D333C4-B6DE-49D7-8220-4C57E2AA68AB}" type="slidenum">
              <a:rPr lang="nb-NO" sz="1200" b="0">
                <a:solidFill>
                  <a:prstClr val="black"/>
                </a:solidFill>
                <a:latin typeface="Times New Roman" pitchFamily="18" charset="0"/>
                <a:cs typeface="Arial" charset="0"/>
              </a:rPr>
              <a:pPr eaLnBrk="1" hangingPunct="1"/>
              <a:t>14</a:t>
            </a:fld>
            <a:endParaRPr lang="nb-NO" sz="1200" b="0">
              <a:solidFill>
                <a:prstClr val="black"/>
              </a:solidFill>
              <a:latin typeface="Times New Roman" pitchFamily="18"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Plassholder for lysbilde 1"/>
          <p:cNvSpPr>
            <a:spLocks noGrp="1" noRot="1" noChangeAspect="1" noTextEdit="1"/>
          </p:cNvSpPr>
          <p:nvPr>
            <p:ph type="sldImg"/>
          </p:nvPr>
        </p:nvSpPr>
        <p:spPr>
          <a:xfrm>
            <a:off x="917575" y="744538"/>
            <a:ext cx="4962525" cy="3722687"/>
          </a:xfrm>
          <a:ln/>
        </p:spPr>
      </p:sp>
      <p:sp>
        <p:nvSpPr>
          <p:cNvPr id="180227"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3675" marR="0" lvl="0" indent="-193675" algn="l" defTabSz="914400" rtl="0" eaLnBrk="1" fontAlgn="auto" latinLnBrk="0" hangingPunct="1">
              <a:lnSpc>
                <a:spcPct val="100000"/>
              </a:lnSpc>
              <a:spcBef>
                <a:spcPct val="20000"/>
              </a:spcBef>
              <a:spcAft>
                <a:spcPts val="0"/>
              </a:spcAft>
              <a:buClr>
                <a:srgbClr val="A62247"/>
              </a:buClr>
              <a:buSzPct val="90000"/>
              <a:buFont typeface="Arial" pitchFamily="34" charset="0"/>
              <a:buChar char="•"/>
              <a:tabLst/>
              <a:defRPr/>
            </a:pPr>
            <a:r>
              <a:rPr kumimoji="0" lang="en-US" sz="2600" b="0" i="0" u="none" strike="noStrike" kern="0" cap="none" spc="0" normalizeH="0" baseline="0" noProof="0" dirty="0" smtClean="0">
                <a:ln>
                  <a:noFill/>
                </a:ln>
                <a:solidFill>
                  <a:srgbClr val="000000"/>
                </a:solidFill>
                <a:effectLst/>
                <a:uLnTx/>
                <a:uFillTx/>
                <a:latin typeface="Arial"/>
                <a:ea typeface="+mn-ea"/>
                <a:cs typeface="+mn-cs"/>
              </a:rPr>
              <a:t>Norway is in a unique position though the national database for statistics on higher education (DBH) </a:t>
            </a:r>
          </a:p>
          <a:p>
            <a:pPr marL="193675" marR="0" lvl="0" indent="-193675" algn="l" defTabSz="914400" rtl="0" eaLnBrk="1" fontAlgn="auto" latinLnBrk="0" hangingPunct="1">
              <a:lnSpc>
                <a:spcPct val="100000"/>
              </a:lnSpc>
              <a:spcBef>
                <a:spcPct val="20000"/>
              </a:spcBef>
              <a:spcAft>
                <a:spcPts val="0"/>
              </a:spcAft>
              <a:buClr>
                <a:srgbClr val="A62247"/>
              </a:buClr>
              <a:buSzPct val="90000"/>
              <a:buFont typeface="Arial" pitchFamily="34" charset="0"/>
              <a:buChar char="•"/>
              <a:tabLst/>
              <a:defRPr/>
            </a:pPr>
            <a:r>
              <a:rPr kumimoji="0" lang="en-US" sz="2600" b="0" i="0" u="none" strike="noStrike" kern="0" cap="none" spc="0" normalizeH="0" baseline="0" noProof="0" dirty="0" smtClean="0">
                <a:ln>
                  <a:noFill/>
                </a:ln>
                <a:solidFill>
                  <a:srgbClr val="000000"/>
                </a:solidFill>
                <a:effectLst/>
                <a:uLnTx/>
                <a:uFillTx/>
                <a:latin typeface="Arial"/>
                <a:ea typeface="+mn-ea"/>
                <a:cs typeface="+mn-cs"/>
              </a:rPr>
              <a:t>Statistical information on the institutional level is reported from all the HEIs to  DBH, and with some preparation, it provides almost all the indicators that are required in the classification system (U-Map)</a:t>
            </a:r>
          </a:p>
          <a:p>
            <a:pPr marL="727075" marR="0" lvl="1" indent="-342900" algn="l" defTabSz="914400" rtl="0" eaLnBrk="1" fontAlgn="auto" latinLnBrk="0" hangingPunct="1">
              <a:lnSpc>
                <a:spcPct val="100000"/>
              </a:lnSpc>
              <a:spcBef>
                <a:spcPct val="20000"/>
              </a:spcBef>
              <a:spcAft>
                <a:spcPts val="0"/>
              </a:spcAft>
              <a:buClr>
                <a:srgbClr val="A62247"/>
              </a:buClr>
              <a:buSzPct val="90000"/>
              <a:buFont typeface="Wingdings" pitchFamily="2" charset="2"/>
              <a:buChar char="Ø"/>
              <a:tabLst/>
              <a:defRPr/>
            </a:pPr>
            <a:r>
              <a:rPr kumimoji="0" lang="en-US" sz="2200" b="0" i="0" u="none" strike="noStrike" kern="0" cap="none" spc="0" normalizeH="0" baseline="0" noProof="0" dirty="0" smtClean="0">
                <a:ln>
                  <a:noFill/>
                </a:ln>
                <a:solidFill>
                  <a:srgbClr val="000000"/>
                </a:solidFill>
                <a:effectLst/>
                <a:uLnTx/>
                <a:uFillTx/>
                <a:latin typeface="Arial"/>
              </a:rPr>
              <a:t>All the dimensions – and most of the indicators in the U-Map project, are covered in our national public statistics </a:t>
            </a:r>
          </a:p>
          <a:p>
            <a:pPr marL="193675" marR="0" lvl="0" indent="-193675" algn="l" defTabSz="914400" rtl="0" eaLnBrk="1" fontAlgn="auto" latinLnBrk="0" hangingPunct="1">
              <a:lnSpc>
                <a:spcPct val="100000"/>
              </a:lnSpc>
              <a:spcBef>
                <a:spcPct val="20000"/>
              </a:spcBef>
              <a:spcAft>
                <a:spcPts val="0"/>
              </a:spcAft>
              <a:buClr>
                <a:srgbClr val="A62247"/>
              </a:buClr>
              <a:buSzPct val="90000"/>
              <a:buFont typeface="Arial" pitchFamily="34" charset="0"/>
              <a:buChar char="•"/>
              <a:tabLst/>
              <a:defRPr/>
            </a:pPr>
            <a:r>
              <a:rPr kumimoji="0" lang="en-US" sz="2600" b="0" i="0" u="none" strike="noStrike" kern="0" cap="none" spc="0" normalizeH="0" baseline="0" noProof="0" dirty="0" smtClean="0">
                <a:ln>
                  <a:noFill/>
                </a:ln>
                <a:solidFill>
                  <a:srgbClr val="000000"/>
                </a:solidFill>
                <a:effectLst/>
                <a:uLnTx/>
                <a:uFillTx/>
                <a:latin typeface="Arial"/>
                <a:ea typeface="+mn-ea"/>
                <a:cs typeface="+mn-cs"/>
              </a:rPr>
              <a:t>This gives the Ministry a possibility to develop a somewhat simplified and modified version of the U-Map project – based on statistical register data</a:t>
            </a:r>
          </a:p>
          <a:p>
            <a:pPr marL="193675" marR="0" lvl="0" indent="-193675" algn="l" defTabSz="914400" rtl="0" eaLnBrk="1" fontAlgn="auto" latinLnBrk="0" hangingPunct="1">
              <a:lnSpc>
                <a:spcPct val="100000"/>
              </a:lnSpc>
              <a:spcBef>
                <a:spcPct val="20000"/>
              </a:spcBef>
              <a:spcAft>
                <a:spcPts val="0"/>
              </a:spcAft>
              <a:buClr>
                <a:srgbClr val="A62247"/>
              </a:buClr>
              <a:buSzPct val="90000"/>
              <a:buFont typeface="Arial" pitchFamily="34" charset="0"/>
              <a:buChar char="•"/>
              <a:tabLst/>
              <a:defRPr/>
            </a:pPr>
            <a:r>
              <a:rPr kumimoji="0" lang="en-US" sz="2600" b="0" i="0" u="none" strike="noStrike" kern="0" cap="none" spc="0" normalizeH="0" baseline="0" noProof="0" dirty="0" smtClean="0">
                <a:ln>
                  <a:noFill/>
                </a:ln>
                <a:solidFill>
                  <a:srgbClr val="000000"/>
                </a:solidFill>
                <a:effectLst/>
                <a:uLnTx/>
                <a:uFillTx/>
                <a:latin typeface="Arial"/>
                <a:ea typeface="+mn-ea"/>
                <a:cs typeface="+mn-cs"/>
              </a:rPr>
              <a:t>The Ministry then started a development work on institutional profiles in the Norwegian public HEI-sector</a:t>
            </a:r>
          </a:p>
          <a:p>
            <a:endParaRPr lang="nb-NO" dirty="0" smtClean="0"/>
          </a:p>
        </p:txBody>
      </p:sp>
      <p:sp>
        <p:nvSpPr>
          <p:cNvPr id="180228"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A5DB3A01-9C8B-4D96-83AA-3B5A36313841}" type="slidenum">
              <a:rPr lang="en-US" sz="1200" b="0">
                <a:solidFill>
                  <a:prstClr val="black"/>
                </a:solidFill>
                <a:latin typeface="Times New Roman" pitchFamily="18" charset="0"/>
              </a:rPr>
              <a:pPr eaLnBrk="1" hangingPunct="1"/>
              <a:t>15</a:t>
            </a:fld>
            <a:endParaRPr lang="en-US" sz="1200" b="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Plassholder for lysbilde 1"/>
          <p:cNvSpPr>
            <a:spLocks noGrp="1" noRot="1" noChangeAspect="1" noTextEdit="1"/>
          </p:cNvSpPr>
          <p:nvPr>
            <p:ph type="sldImg"/>
          </p:nvPr>
        </p:nvSpPr>
        <p:spPr>
          <a:xfrm>
            <a:off x="917575" y="744538"/>
            <a:ext cx="4962525" cy="3722687"/>
          </a:xfrm>
          <a:ln/>
        </p:spPr>
      </p:sp>
      <p:sp>
        <p:nvSpPr>
          <p:cNvPr id="18125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p>
        </p:txBody>
      </p:sp>
      <p:sp>
        <p:nvSpPr>
          <p:cNvPr id="181252"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5E5541B1-67D9-46A0-A28B-28C6DD6EC42E}" type="slidenum">
              <a:rPr lang="en-US" sz="1200" b="0">
                <a:solidFill>
                  <a:prstClr val="black"/>
                </a:solidFill>
                <a:latin typeface="Times New Roman" pitchFamily="18" charset="0"/>
              </a:rPr>
              <a:pPr eaLnBrk="1" hangingPunct="1"/>
              <a:t>16</a:t>
            </a:fld>
            <a:endParaRPr lang="en-US" sz="1200" b="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Plassholder for lysbilde 1"/>
          <p:cNvSpPr>
            <a:spLocks noGrp="1" noRot="1" noChangeAspect="1" noTextEdit="1"/>
          </p:cNvSpPr>
          <p:nvPr>
            <p:ph type="sldImg"/>
          </p:nvPr>
        </p:nvSpPr>
        <p:spPr>
          <a:xfrm>
            <a:off x="917575" y="744538"/>
            <a:ext cx="4962525" cy="3722687"/>
          </a:xfrm>
          <a:ln/>
        </p:spPr>
      </p:sp>
      <p:sp>
        <p:nvSpPr>
          <p:cNvPr id="182275"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240" indent="-229240" defTabSz="916960" eaLnBrk="1" hangingPunct="1">
              <a:buFont typeface="Calibri" pitchFamily="34" charset="0"/>
              <a:buAutoNum type="arabicPeriod"/>
              <a:defRPr/>
            </a:pPr>
            <a:r>
              <a:rPr lang="en-US" dirty="0"/>
              <a:t>In our classification system, it will be operated with 6 dimensions and a total of 20 indicators. The six dimensions and their indicators are presented in the table.</a:t>
            </a:r>
          </a:p>
          <a:p>
            <a:pPr marL="229240" indent="-229240" defTabSz="916960" eaLnBrk="1" hangingPunct="1">
              <a:lnSpc>
                <a:spcPct val="90000"/>
              </a:lnSpc>
              <a:buFont typeface="Wingdings" pitchFamily="2" charset="2"/>
              <a:buChar char="Ø"/>
              <a:defRPr/>
            </a:pPr>
            <a:r>
              <a:rPr lang="en-US" dirty="0"/>
              <a:t>The project has been named "Flower" - and shows roughly the institutional profiles we have in the Norwegian higher education system</a:t>
            </a:r>
          </a:p>
          <a:p>
            <a:pPr marL="229240" indent="-229240" defTabSz="916960" eaLnBrk="1" hangingPunct="1">
              <a:lnSpc>
                <a:spcPct val="90000"/>
              </a:lnSpc>
              <a:buFont typeface="Wingdings" pitchFamily="2" charset="2"/>
              <a:buChar char="Ø"/>
              <a:defRPr/>
            </a:pPr>
            <a:endParaRPr lang="en-US" dirty="0"/>
          </a:p>
          <a:p>
            <a:pPr eaLnBrk="1" hangingPunct="1">
              <a:lnSpc>
                <a:spcPct val="90000"/>
              </a:lnSpc>
            </a:pPr>
            <a:endParaRPr lang="nb-NO" dirty="0" smtClean="0"/>
          </a:p>
          <a:p>
            <a:pPr marL="229240" indent="-229240" eaLnBrk="1" hangingPunct="1">
              <a:lnSpc>
                <a:spcPct val="90000"/>
              </a:lnSpc>
              <a:buFont typeface="Wingdings" pitchFamily="2" charset="2"/>
              <a:buChar char="Ø"/>
            </a:pPr>
            <a:endParaRPr lang="nb-NO" dirty="0" smtClean="0"/>
          </a:p>
          <a:p>
            <a:pPr marL="229240" indent="-229240" eaLnBrk="1" hangingPunct="1">
              <a:buFont typeface="Calibri" pitchFamily="34" charset="0"/>
              <a:buAutoNum type="arabicPeriod"/>
            </a:pPr>
            <a:endParaRPr lang="nb-NO" dirty="0" smtClean="0"/>
          </a:p>
        </p:txBody>
      </p:sp>
      <p:sp>
        <p:nvSpPr>
          <p:cNvPr id="182276"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DCBB1E5F-CC06-4F62-BD0A-86931CD4F361}" type="slidenum">
              <a:rPr lang="nb-NO" sz="1200" b="0">
                <a:solidFill>
                  <a:prstClr val="black"/>
                </a:solidFill>
                <a:latin typeface="Times New Roman" pitchFamily="18" charset="0"/>
                <a:cs typeface="Arial" charset="0"/>
              </a:rPr>
              <a:pPr eaLnBrk="1" hangingPunct="1"/>
              <a:t>17</a:t>
            </a:fld>
            <a:endParaRPr lang="nb-NO" sz="1200" b="0">
              <a:solidFill>
                <a:prstClr val="black"/>
              </a:solidFill>
              <a:latin typeface="Times New Roman" pitchFamily="18"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9240" marR="0" lvl="0" indent="-229240" algn="l" defTabSz="916960" rtl="0" eaLnBrk="1" fontAlgn="base" latinLnBrk="0" hangingPunct="1">
              <a:lnSpc>
                <a:spcPct val="90000"/>
              </a:lnSpc>
              <a:spcBef>
                <a:spcPct val="30000"/>
              </a:spcBef>
              <a:spcAft>
                <a:spcPct val="0"/>
              </a:spcAft>
              <a:buClrTx/>
              <a:buSzTx/>
              <a:buFont typeface="Wingdings" pitchFamily="2" charset="2"/>
              <a:buChar char="Ø"/>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visualization of institutional profiles can be said to be the petals of a flower. Each petal represents a dimension or indicator area with its unique color. Each indicator area /dimension has its indicators. </a:t>
            </a:r>
          </a:p>
          <a:p>
            <a:pPr marL="229240" marR="0" lvl="0" indent="-229240" algn="l" defTabSz="916960" rtl="0" eaLnBrk="1" fontAlgn="base" latinLnBrk="0" hangingPunct="1">
              <a:lnSpc>
                <a:spcPct val="90000"/>
              </a:lnSpc>
              <a:spcBef>
                <a:spcPct val="30000"/>
              </a:spcBef>
              <a:spcAft>
                <a:spcPct val="0"/>
              </a:spcAft>
              <a:buClrTx/>
              <a:buSzTx/>
              <a:buFont typeface="Wingdings" pitchFamily="2" charset="2"/>
              <a:buChar char="Ø"/>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our flowers – the "Education-field" has a blue color, "Research" is green, “Economics and Resource Management" is red, "Relations with society" is orange, "Institutional Size" is purple and the "internationalization" is brown. The scale used runs from 0 to 100</a:t>
            </a:r>
          </a:p>
          <a:p>
            <a:pPr marL="229240" marR="0" lvl="0" indent="-229240" algn="l" defTabSz="916960" rtl="0" eaLnBrk="1" fontAlgn="base" latinLnBrk="0" hangingPunct="1">
              <a:lnSpc>
                <a:spcPct val="90000"/>
              </a:lnSpc>
              <a:spcBef>
                <a:spcPct val="30000"/>
              </a:spcBef>
              <a:spcAft>
                <a:spcPct val="0"/>
              </a:spcAft>
              <a:buClrTx/>
              <a:buSzTx/>
              <a:buFont typeface="Wingdings" pitchFamily="2" charset="2"/>
              <a:buChar char="Ø"/>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 must not be interpreted to mean that something is bad or good. If for example a HEI has a clear vocational oriented profile, many students taking continuing and further education, a mature student population, etc., then it's just a simple description of what kind of institution this is. The universities have a different institutional profile than the state colleges – that also is the intention (larger share of master degree students, more doctoral production, publishing, etc.) - they actually have different purposes. </a:t>
            </a:r>
          </a:p>
          <a:p>
            <a:pPr marL="229240" marR="0" lvl="0" indent="-229240" algn="l" defTabSz="916960" rtl="0" eaLnBrk="1" fontAlgn="base" latinLnBrk="0" hangingPunct="1">
              <a:lnSpc>
                <a:spcPct val="90000"/>
              </a:lnSpc>
              <a:spcBef>
                <a:spcPct val="30000"/>
              </a:spcBef>
              <a:spcAft>
                <a:spcPct val="0"/>
              </a:spcAft>
              <a:buClrTx/>
              <a:buSzTx/>
              <a:buFont typeface="Wingdings" pitchFamily="2" charset="2"/>
              <a:buChar char="Ø"/>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Some of our institutions has a specific regional role, others have both a regional and a national role, and others are again responsible for the full spectrum from the regional, national and to the global arena.</a:t>
            </a:r>
          </a:p>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18</a:t>
            </a:fld>
            <a:endParaRPr lang="en-US" dirty="0"/>
          </a:p>
        </p:txBody>
      </p:sp>
    </p:spTree>
    <p:extLst>
      <p:ext uri="{BB962C8B-B14F-4D97-AF65-F5344CB8AC3E}">
        <p14:creationId xmlns:p14="http://schemas.microsoft.com/office/powerpoint/2010/main" val="87937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19</a:t>
            </a:fld>
            <a:endParaRPr lang="en-US" dirty="0"/>
          </a:p>
        </p:txBody>
      </p:sp>
    </p:spTree>
    <p:extLst>
      <p:ext uri="{BB962C8B-B14F-4D97-AF65-F5344CB8AC3E}">
        <p14:creationId xmlns:p14="http://schemas.microsoft.com/office/powerpoint/2010/main" val="343291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Plassholder for lysbilde 1"/>
          <p:cNvSpPr>
            <a:spLocks noGrp="1" noRot="1" noChangeAspect="1" noTextEdit="1"/>
          </p:cNvSpPr>
          <p:nvPr>
            <p:ph type="sldImg"/>
          </p:nvPr>
        </p:nvSpPr>
        <p:spPr>
          <a:xfrm>
            <a:off x="917575" y="744538"/>
            <a:ext cx="4962525" cy="3722687"/>
          </a:xfrm>
          <a:ln/>
        </p:spPr>
      </p:sp>
      <p:sp>
        <p:nvSpPr>
          <p:cNvPr id="167939"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930" indent="-171930">
              <a:buFont typeface="Arial" pitchFamily="34" charset="0"/>
              <a:buChar char="•"/>
            </a:pPr>
            <a:r>
              <a:rPr lang="en-US" dirty="0" smtClean="0">
                <a:effectLst/>
              </a:rPr>
              <a:t>From a political point</a:t>
            </a:r>
            <a:r>
              <a:rPr lang="en-US" baseline="0" dirty="0" smtClean="0">
                <a:effectLst/>
              </a:rPr>
              <a:t> of view,</a:t>
            </a:r>
            <a:r>
              <a:rPr lang="en-US" dirty="0" smtClean="0">
                <a:effectLst/>
              </a:rPr>
              <a:t> diversity has</a:t>
            </a:r>
            <a:r>
              <a:rPr lang="en-US" baseline="0" dirty="0" smtClean="0">
                <a:effectLst/>
              </a:rPr>
              <a:t> </a:t>
            </a:r>
            <a:r>
              <a:rPr lang="en-US" dirty="0" smtClean="0">
                <a:effectLst/>
              </a:rPr>
              <a:t>been seen as something good and valuable, and most governments have identified a diverse higher education system as a policy goal</a:t>
            </a:r>
          </a:p>
          <a:p>
            <a:pPr>
              <a:buFontTx/>
              <a:buChar char="•"/>
            </a:pPr>
            <a:endParaRPr lang="nb-NO" dirty="0" smtClean="0"/>
          </a:p>
        </p:txBody>
      </p:sp>
      <p:sp>
        <p:nvSpPr>
          <p:cNvPr id="167940"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C0CC6E46-EBAF-40FA-8D73-CD172ADECE1A}" type="slidenum">
              <a:rPr lang="nb-NO" sz="1200" b="0">
                <a:solidFill>
                  <a:prstClr val="black"/>
                </a:solidFill>
                <a:latin typeface="Times New Roman" pitchFamily="18" charset="0"/>
              </a:rPr>
              <a:pPr eaLnBrk="1" hangingPunct="1"/>
              <a:t>2</a:t>
            </a:fld>
            <a:endParaRPr lang="nb-NO" sz="1200" b="0" dirty="0">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20</a:t>
            </a:fld>
            <a:endParaRPr lang="en-US" dirty="0"/>
          </a:p>
        </p:txBody>
      </p:sp>
    </p:spTree>
    <p:extLst>
      <p:ext uri="{BB962C8B-B14F-4D97-AF65-F5344CB8AC3E}">
        <p14:creationId xmlns:p14="http://schemas.microsoft.com/office/powerpoint/2010/main" val="106509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21</a:t>
            </a:fld>
            <a:endParaRPr lang="en-US" dirty="0"/>
          </a:p>
        </p:txBody>
      </p:sp>
    </p:spTree>
    <p:extLst>
      <p:ext uri="{BB962C8B-B14F-4D97-AF65-F5344CB8AC3E}">
        <p14:creationId xmlns:p14="http://schemas.microsoft.com/office/powerpoint/2010/main" val="2259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22</a:t>
            </a:fld>
            <a:endParaRPr lang="en-US" dirty="0"/>
          </a:p>
        </p:txBody>
      </p:sp>
    </p:spTree>
    <p:extLst>
      <p:ext uri="{BB962C8B-B14F-4D97-AF65-F5344CB8AC3E}">
        <p14:creationId xmlns:p14="http://schemas.microsoft.com/office/powerpoint/2010/main" val="307794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23</a:t>
            </a:fld>
            <a:endParaRPr lang="en-US" dirty="0"/>
          </a:p>
        </p:txBody>
      </p:sp>
    </p:spTree>
    <p:extLst>
      <p:ext uri="{BB962C8B-B14F-4D97-AF65-F5344CB8AC3E}">
        <p14:creationId xmlns:p14="http://schemas.microsoft.com/office/powerpoint/2010/main" val="179398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24</a:t>
            </a:fld>
            <a:endParaRPr lang="en-US" dirty="0"/>
          </a:p>
        </p:txBody>
      </p:sp>
    </p:spTree>
    <p:extLst>
      <p:ext uri="{BB962C8B-B14F-4D97-AF65-F5344CB8AC3E}">
        <p14:creationId xmlns:p14="http://schemas.microsoft.com/office/powerpoint/2010/main" val="3464913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25</a:t>
            </a:fld>
            <a:endParaRPr lang="en-US" dirty="0"/>
          </a:p>
        </p:txBody>
      </p:sp>
    </p:spTree>
    <p:extLst>
      <p:ext uri="{BB962C8B-B14F-4D97-AF65-F5344CB8AC3E}">
        <p14:creationId xmlns:p14="http://schemas.microsoft.com/office/powerpoint/2010/main" val="2374158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26</a:t>
            </a:fld>
            <a:endParaRPr lang="en-US" dirty="0"/>
          </a:p>
        </p:txBody>
      </p:sp>
    </p:spTree>
    <p:extLst>
      <p:ext uri="{BB962C8B-B14F-4D97-AF65-F5344CB8AC3E}">
        <p14:creationId xmlns:p14="http://schemas.microsoft.com/office/powerpoint/2010/main" val="2665652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27</a:t>
            </a:fld>
            <a:endParaRPr lang="en-US" dirty="0"/>
          </a:p>
        </p:txBody>
      </p:sp>
    </p:spTree>
    <p:extLst>
      <p:ext uri="{BB962C8B-B14F-4D97-AF65-F5344CB8AC3E}">
        <p14:creationId xmlns:p14="http://schemas.microsoft.com/office/powerpoint/2010/main" val="2553487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28</a:t>
            </a:fld>
            <a:endParaRPr lang="en-US" dirty="0"/>
          </a:p>
        </p:txBody>
      </p:sp>
    </p:spTree>
    <p:extLst>
      <p:ext uri="{BB962C8B-B14F-4D97-AF65-F5344CB8AC3E}">
        <p14:creationId xmlns:p14="http://schemas.microsoft.com/office/powerpoint/2010/main" val="3812023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29</a:t>
            </a:fld>
            <a:endParaRPr lang="en-US" dirty="0"/>
          </a:p>
        </p:txBody>
      </p:sp>
    </p:spTree>
    <p:extLst>
      <p:ext uri="{BB962C8B-B14F-4D97-AF65-F5344CB8AC3E}">
        <p14:creationId xmlns:p14="http://schemas.microsoft.com/office/powerpoint/2010/main" val="58710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Plassholder for lysbilde 1"/>
          <p:cNvSpPr>
            <a:spLocks noGrp="1" noRot="1" noChangeAspect="1" noTextEdit="1"/>
          </p:cNvSpPr>
          <p:nvPr>
            <p:ph type="sldImg"/>
          </p:nvPr>
        </p:nvSpPr>
        <p:spPr>
          <a:xfrm>
            <a:off x="917575" y="744538"/>
            <a:ext cx="4962525" cy="3722687"/>
          </a:xfrm>
          <a:ln/>
        </p:spPr>
      </p:sp>
      <p:sp>
        <p:nvSpPr>
          <p:cNvPr id="3" name="Plassholder for notater 2"/>
          <p:cNvSpPr>
            <a:spLocks noGrp="1"/>
          </p:cNvSpPr>
          <p:nvPr>
            <p:ph type="body" idx="1"/>
          </p:nvPr>
        </p:nvSpPr>
        <p:spPr/>
        <p:txBody>
          <a:bodyPr>
            <a:normAutofit/>
          </a:bodyPr>
          <a:lstStyle/>
          <a:p>
            <a:pPr marL="171930" indent="-171930">
              <a:buFont typeface="Arial" pitchFamily="34" charset="0"/>
              <a:buChar char="•"/>
            </a:pPr>
            <a:r>
              <a:rPr lang="en-US" dirty="0" smtClean="0">
                <a:effectLst/>
              </a:rPr>
              <a:t>In organizational studies of higher education (</a:t>
            </a:r>
            <a:r>
              <a:rPr lang="en-US" dirty="0" err="1" smtClean="0">
                <a:effectLst/>
              </a:rPr>
              <a:t>Huisman</a:t>
            </a:r>
            <a:r>
              <a:rPr lang="en-US" baseline="0" dirty="0" smtClean="0">
                <a:effectLst/>
              </a:rPr>
              <a:t> 1998)</a:t>
            </a:r>
            <a:r>
              <a:rPr lang="en-US" dirty="0" smtClean="0">
                <a:effectLst/>
              </a:rPr>
              <a:t>, it is usual to distinguish between three different forms of institutional diversity and differentiation:</a:t>
            </a:r>
          </a:p>
          <a:p>
            <a:pPr>
              <a:defRPr/>
            </a:pPr>
            <a:endParaRPr lang="nb-NO" dirty="0"/>
          </a:p>
        </p:txBody>
      </p:sp>
      <p:sp>
        <p:nvSpPr>
          <p:cNvPr id="168964"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CF768107-76CD-4E25-919B-D1E06B0EBB17}" type="slidenum">
              <a:rPr lang="nb-NO" sz="1200" b="0">
                <a:solidFill>
                  <a:prstClr val="black"/>
                </a:solidFill>
                <a:latin typeface="Times New Roman" pitchFamily="18" charset="0"/>
              </a:rPr>
              <a:pPr eaLnBrk="1" hangingPunct="1"/>
              <a:t>3</a:t>
            </a:fld>
            <a:endParaRPr lang="nb-NO" sz="1200" b="0">
              <a:solidFill>
                <a:prstClr val="black"/>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itchFamily="34" charset="0"/>
              <a:buChar char="•"/>
            </a:pPr>
            <a:r>
              <a:rPr lang="en-US" noProof="0" dirty="0" smtClean="0"/>
              <a:t>The Norwegian Ministry of Education</a:t>
            </a:r>
            <a:r>
              <a:rPr lang="en-US" baseline="0" noProof="0" dirty="0" smtClean="0"/>
              <a:t> and Research will in April/May this year, publish new Institutional profiles of the Norwegian HEIs – based on 2010 figures.</a:t>
            </a:r>
          </a:p>
          <a:p>
            <a:pPr marL="171450" indent="-171450">
              <a:buFont typeface="Arial" pitchFamily="34" charset="0"/>
              <a:buChar char="•"/>
            </a:pPr>
            <a:r>
              <a:rPr lang="en-US" baseline="0" noProof="0" dirty="0" smtClean="0"/>
              <a:t>Furthermore, there will actually be a kind of division of labor between the Ministry and NOKUT (Norwegian Agency for Quality Assurance in Education).</a:t>
            </a:r>
          </a:p>
          <a:p>
            <a:pPr marL="171450" indent="-171450">
              <a:buFont typeface="Arial" pitchFamily="34" charset="0"/>
              <a:buChar char="•"/>
            </a:pPr>
            <a:r>
              <a:rPr lang="en-US" baseline="0" noProof="0" dirty="0" smtClean="0"/>
              <a:t>In cooperation with DBH, we will try to develop profiles on academic field level (e.g. medicine, social science), while the Ministry will concentrate on institutional level. Both are based on available </a:t>
            </a:r>
            <a:r>
              <a:rPr lang="en-US" baseline="0" noProof="0" smtClean="0"/>
              <a:t>register data.</a:t>
            </a:r>
            <a:endParaRPr lang="en-US" noProof="0"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30</a:t>
            </a:fld>
            <a:endParaRPr lang="en-US" dirty="0"/>
          </a:p>
        </p:txBody>
      </p:sp>
    </p:spTree>
    <p:extLst>
      <p:ext uri="{BB962C8B-B14F-4D97-AF65-F5344CB8AC3E}">
        <p14:creationId xmlns:p14="http://schemas.microsoft.com/office/powerpoint/2010/main" val="398809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08CD8EA-FE54-499B-BB39-85A3EC6D1729}" type="slidenum">
              <a:rPr lang="en-US" smtClean="0"/>
              <a:pPr>
                <a:defRPr/>
              </a:pPr>
              <a:t>4</a:t>
            </a:fld>
            <a:endParaRPr lang="en-US"/>
          </a:p>
        </p:txBody>
      </p:sp>
    </p:spTree>
    <p:extLst>
      <p:ext uri="{BB962C8B-B14F-4D97-AF65-F5344CB8AC3E}">
        <p14:creationId xmlns:p14="http://schemas.microsoft.com/office/powerpoint/2010/main" val="117869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Plassholder for lysbilde 1"/>
          <p:cNvSpPr>
            <a:spLocks noGrp="1" noRot="1" noChangeAspect="1" noTextEdit="1"/>
          </p:cNvSpPr>
          <p:nvPr>
            <p:ph type="sldImg"/>
          </p:nvPr>
        </p:nvSpPr>
        <p:spPr>
          <a:xfrm>
            <a:off x="917575" y="744538"/>
            <a:ext cx="4962525" cy="3722687"/>
          </a:xfrm>
          <a:ln/>
        </p:spPr>
      </p:sp>
      <p:sp>
        <p:nvSpPr>
          <p:cNvPr id="171011"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dirty="0" smtClean="0"/>
          </a:p>
        </p:txBody>
      </p:sp>
      <p:sp>
        <p:nvSpPr>
          <p:cNvPr id="171012"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6A8B7429-F11F-4A11-B097-960C233E6AAD}" type="slidenum">
              <a:rPr lang="nb-NO" sz="1200" b="0">
                <a:solidFill>
                  <a:prstClr val="black"/>
                </a:solidFill>
                <a:latin typeface="Times New Roman" pitchFamily="18" charset="0"/>
              </a:rPr>
              <a:pPr eaLnBrk="1" hangingPunct="1"/>
              <a:t>5</a:t>
            </a:fld>
            <a:endParaRPr lang="nb-NO" sz="1200" b="0" dirty="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Plassholder for lysbilde 1"/>
          <p:cNvSpPr>
            <a:spLocks noGrp="1" noRot="1" noChangeAspect="1" noTextEdit="1"/>
          </p:cNvSpPr>
          <p:nvPr>
            <p:ph type="sldImg"/>
          </p:nvPr>
        </p:nvSpPr>
        <p:spPr>
          <a:xfrm>
            <a:off x="917575" y="744538"/>
            <a:ext cx="4962525" cy="3722687"/>
          </a:xfrm>
          <a:ln/>
        </p:spPr>
      </p:sp>
      <p:sp>
        <p:nvSpPr>
          <p:cNvPr id="172035"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nb-NO" dirty="0" smtClean="0"/>
              <a:t> </a:t>
            </a:r>
            <a:r>
              <a:rPr lang="en-US" dirty="0" smtClean="0"/>
              <a:t>When it comes to what is driving diversity, it is generally known as two different control mechanisms set up against each other: state control versus the market.</a:t>
            </a:r>
          </a:p>
          <a:p>
            <a:pPr>
              <a:buFontTx/>
              <a:buChar char="•"/>
            </a:pPr>
            <a:r>
              <a:rPr lang="en-US" dirty="0" smtClean="0"/>
              <a:t>The authorities are using instruments such as financial regulation and stimulation to achieve the differences between sectors of the system.</a:t>
            </a:r>
          </a:p>
          <a:p>
            <a:pPr>
              <a:buFontTx/>
              <a:buChar char="•"/>
            </a:pPr>
            <a:r>
              <a:rPr lang="en-US" dirty="0" smtClean="0"/>
              <a:t>In systems where the government has less influence on higher education, market competition encourage institutions to find their own niche.</a:t>
            </a:r>
            <a:endParaRPr lang="nb-NO" dirty="0" smtClean="0"/>
          </a:p>
        </p:txBody>
      </p:sp>
      <p:sp>
        <p:nvSpPr>
          <p:cNvPr id="172036"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79739CCD-5C05-4935-B889-68416E1787F6}" type="slidenum">
              <a:rPr lang="nb-NO" sz="1200" b="0">
                <a:solidFill>
                  <a:prstClr val="black"/>
                </a:solidFill>
                <a:latin typeface="Times New Roman" pitchFamily="18" charset="0"/>
              </a:rPr>
              <a:pPr eaLnBrk="1" hangingPunct="1"/>
              <a:t>6</a:t>
            </a:fld>
            <a:endParaRPr lang="nb-NO" sz="1200" b="0"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Plassholder for lysbilde 1"/>
          <p:cNvSpPr>
            <a:spLocks noGrp="1" noRot="1" noChangeAspect="1" noTextEdit="1"/>
          </p:cNvSpPr>
          <p:nvPr>
            <p:ph type="sldImg"/>
          </p:nvPr>
        </p:nvSpPr>
        <p:spPr>
          <a:xfrm>
            <a:off x="917575" y="744538"/>
            <a:ext cx="4962525" cy="3722687"/>
          </a:xfrm>
          <a:ln/>
        </p:spPr>
      </p:sp>
      <p:sp>
        <p:nvSpPr>
          <p:cNvPr id="173059"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noProof="0" dirty="0" smtClean="0"/>
              <a:t>Australia and UK abolished</a:t>
            </a:r>
            <a:r>
              <a:rPr lang="en-US" baseline="0" noProof="0" dirty="0" smtClean="0"/>
              <a:t> their binary systems in 1988 and 1992 respectively, and replaced it by a unitary one. </a:t>
            </a:r>
            <a:endParaRPr lang="en-US" noProof="0" dirty="0" smtClean="0"/>
          </a:p>
          <a:p>
            <a:pPr>
              <a:buFontTx/>
              <a:buChar char="•"/>
            </a:pPr>
            <a:r>
              <a:rPr lang="nb-NO" dirty="0" smtClean="0"/>
              <a:t> </a:t>
            </a:r>
            <a:r>
              <a:rPr lang="en-US" noProof="0" dirty="0" smtClean="0"/>
              <a:t>Degradation is</a:t>
            </a:r>
            <a:r>
              <a:rPr lang="en-US" baseline="0" noProof="0" dirty="0" smtClean="0"/>
              <a:t> theoretically possible – but it has not happened yet.</a:t>
            </a:r>
            <a:endParaRPr lang="en-US" noProof="0" dirty="0" smtClean="0"/>
          </a:p>
        </p:txBody>
      </p:sp>
      <p:sp>
        <p:nvSpPr>
          <p:cNvPr id="173060"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2D3CADFB-A0D6-4C74-ACEC-4D2EEB7FE1C5}" type="slidenum">
              <a:rPr lang="nb-NO" sz="1200" b="0">
                <a:solidFill>
                  <a:prstClr val="black"/>
                </a:solidFill>
                <a:latin typeface="Times New Roman" pitchFamily="18" charset="0"/>
              </a:rPr>
              <a:pPr eaLnBrk="1" hangingPunct="1"/>
              <a:t>7</a:t>
            </a:fld>
            <a:endParaRPr lang="nb-NO" sz="1200" b="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Plassholder for lysbilde 1"/>
          <p:cNvSpPr>
            <a:spLocks noGrp="1" noRot="1" noChangeAspect="1" noTextEdit="1"/>
          </p:cNvSpPr>
          <p:nvPr>
            <p:ph type="sldImg"/>
          </p:nvPr>
        </p:nvSpPr>
        <p:spPr>
          <a:xfrm>
            <a:off x="917575" y="744538"/>
            <a:ext cx="4962525" cy="3722687"/>
          </a:xfrm>
          <a:ln/>
        </p:spPr>
      </p:sp>
      <p:sp>
        <p:nvSpPr>
          <p:cNvPr id="174083"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960">
              <a:buFontTx/>
              <a:buChar char="•"/>
              <a:defRPr/>
            </a:pPr>
            <a:r>
              <a:rPr lang="en-US" dirty="0"/>
              <a:t>This competition promotes quality, but can also create unintended barriers to the national cooperation and good use of resources across institutions. </a:t>
            </a:r>
          </a:p>
          <a:p>
            <a:pPr>
              <a:buFontTx/>
              <a:buChar char="•"/>
            </a:pPr>
            <a:endParaRPr lang="nb-NO" dirty="0" smtClean="0"/>
          </a:p>
          <a:p>
            <a:r>
              <a:rPr lang="nb-NO" dirty="0" smtClean="0"/>
              <a:t> </a:t>
            </a:r>
          </a:p>
          <a:p>
            <a:endParaRPr lang="nb-NO" dirty="0" smtClean="0"/>
          </a:p>
        </p:txBody>
      </p:sp>
      <p:sp>
        <p:nvSpPr>
          <p:cNvPr id="174084"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D9F91167-48C3-4764-AB41-299387AD9DFA}" type="slidenum">
              <a:rPr lang="nb-NO" sz="1200" b="0">
                <a:solidFill>
                  <a:prstClr val="black"/>
                </a:solidFill>
                <a:latin typeface="Times New Roman" pitchFamily="18" charset="0"/>
              </a:rPr>
              <a:pPr eaLnBrk="1" hangingPunct="1"/>
              <a:t>8</a:t>
            </a:fld>
            <a:endParaRPr lang="nb-NO" sz="1200" b="0" dirty="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Plassholder for lysbilde 1"/>
          <p:cNvSpPr>
            <a:spLocks noGrp="1" noRot="1" noChangeAspect="1" noTextEdit="1"/>
          </p:cNvSpPr>
          <p:nvPr>
            <p:ph type="sldImg"/>
          </p:nvPr>
        </p:nvSpPr>
        <p:spPr>
          <a:xfrm>
            <a:off x="917575" y="744538"/>
            <a:ext cx="4962525" cy="3722687"/>
          </a:xfrm>
          <a:ln/>
        </p:spPr>
      </p:sp>
      <p:sp>
        <p:nvSpPr>
          <p:cNvPr id="175107"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6960">
              <a:buFontTx/>
              <a:buChar char="•"/>
              <a:defRPr/>
            </a:pPr>
            <a:r>
              <a:rPr lang="en-US" dirty="0"/>
              <a:t>It appears that the structural changes in the other Nordic countries follow the general dynamics in the OECD area.</a:t>
            </a:r>
          </a:p>
          <a:p>
            <a:pPr defTabSz="916960">
              <a:buFontTx/>
              <a:buChar char="•"/>
              <a:defRPr/>
            </a:pPr>
            <a:r>
              <a:rPr lang="en-US" dirty="0"/>
              <a:t>OECD do to a large degree relate higher education to economy.</a:t>
            </a:r>
          </a:p>
          <a:p>
            <a:pPr defTabSz="916960">
              <a:buFontTx/>
              <a:buChar char="•"/>
              <a:defRPr/>
            </a:pPr>
            <a:r>
              <a:rPr lang="en-US" dirty="0"/>
              <a:t>At the same time there is increasing international competition for talent - that is, the best students and researchers - and the competition becomes increasingly global.</a:t>
            </a:r>
          </a:p>
          <a:p>
            <a:pPr defTabSz="916960">
              <a:buFontTx/>
              <a:buChar char="•"/>
              <a:defRPr/>
            </a:pPr>
            <a:r>
              <a:rPr lang="en-US" dirty="0"/>
              <a:t>One consequence is that the higher education institutions are seeking to concentrate the academic, economic and administrative resources into larger, more competitive and powerful units.</a:t>
            </a:r>
          </a:p>
          <a:p>
            <a:pPr defTabSz="916960">
              <a:buFontTx/>
              <a:buChar char="•"/>
              <a:defRPr/>
            </a:pPr>
            <a:r>
              <a:rPr lang="en-US" dirty="0"/>
              <a:t>Several countries have begun to focus on the creation of elite universities. U.S. and UK have had elite institutions for some time - and now several European countries follow after (including Germany and France). </a:t>
            </a:r>
          </a:p>
        </p:txBody>
      </p:sp>
      <p:sp>
        <p:nvSpPr>
          <p:cNvPr id="175108"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69" eaLnBrk="0" hangingPunct="0">
              <a:defRPr sz="2500" b="1">
                <a:solidFill>
                  <a:schemeClr val="bg1"/>
                </a:solidFill>
                <a:latin typeface="Arial" charset="0"/>
              </a:defRPr>
            </a:lvl1pPr>
            <a:lvl2pPr marL="745030" indent="-286550" defTabSz="915369" eaLnBrk="0" hangingPunct="0">
              <a:defRPr sz="2500" b="1">
                <a:solidFill>
                  <a:schemeClr val="bg1"/>
                </a:solidFill>
                <a:latin typeface="Arial" charset="0"/>
              </a:defRPr>
            </a:lvl2pPr>
            <a:lvl3pPr marL="1146200" indent="-229240" defTabSz="915369" eaLnBrk="0" hangingPunct="0">
              <a:defRPr sz="2500" b="1">
                <a:solidFill>
                  <a:schemeClr val="bg1"/>
                </a:solidFill>
                <a:latin typeface="Arial" charset="0"/>
              </a:defRPr>
            </a:lvl3pPr>
            <a:lvl4pPr marL="1604681" indent="-229240" defTabSz="915369" eaLnBrk="0" hangingPunct="0">
              <a:defRPr sz="2500" b="1">
                <a:solidFill>
                  <a:schemeClr val="bg1"/>
                </a:solidFill>
                <a:latin typeface="Arial" charset="0"/>
              </a:defRPr>
            </a:lvl4pPr>
            <a:lvl5pPr marL="2063161" indent="-229240" defTabSz="915369" eaLnBrk="0" hangingPunct="0">
              <a:defRPr sz="2500" b="1">
                <a:solidFill>
                  <a:schemeClr val="bg1"/>
                </a:solidFill>
                <a:latin typeface="Arial" charset="0"/>
              </a:defRPr>
            </a:lvl5pPr>
            <a:lvl6pPr marL="2521641" indent="-229240" defTabSz="915369" eaLnBrk="0" fontAlgn="base" hangingPunct="0">
              <a:spcBef>
                <a:spcPct val="0"/>
              </a:spcBef>
              <a:spcAft>
                <a:spcPct val="0"/>
              </a:spcAft>
              <a:defRPr sz="2500" b="1">
                <a:solidFill>
                  <a:schemeClr val="bg1"/>
                </a:solidFill>
                <a:latin typeface="Arial" charset="0"/>
              </a:defRPr>
            </a:lvl6pPr>
            <a:lvl7pPr marL="2980121" indent="-229240" defTabSz="915369" eaLnBrk="0" fontAlgn="base" hangingPunct="0">
              <a:spcBef>
                <a:spcPct val="0"/>
              </a:spcBef>
              <a:spcAft>
                <a:spcPct val="0"/>
              </a:spcAft>
              <a:defRPr sz="2500" b="1">
                <a:solidFill>
                  <a:schemeClr val="bg1"/>
                </a:solidFill>
                <a:latin typeface="Arial" charset="0"/>
              </a:defRPr>
            </a:lvl7pPr>
            <a:lvl8pPr marL="3438601" indent="-229240" defTabSz="915369" eaLnBrk="0" fontAlgn="base" hangingPunct="0">
              <a:spcBef>
                <a:spcPct val="0"/>
              </a:spcBef>
              <a:spcAft>
                <a:spcPct val="0"/>
              </a:spcAft>
              <a:defRPr sz="2500" b="1">
                <a:solidFill>
                  <a:schemeClr val="bg1"/>
                </a:solidFill>
                <a:latin typeface="Arial" charset="0"/>
              </a:defRPr>
            </a:lvl8pPr>
            <a:lvl9pPr marL="3897081" indent="-229240" defTabSz="915369" eaLnBrk="0" fontAlgn="base" hangingPunct="0">
              <a:spcBef>
                <a:spcPct val="0"/>
              </a:spcBef>
              <a:spcAft>
                <a:spcPct val="0"/>
              </a:spcAft>
              <a:defRPr sz="2500" b="1">
                <a:solidFill>
                  <a:schemeClr val="bg1"/>
                </a:solidFill>
                <a:latin typeface="Arial" charset="0"/>
              </a:defRPr>
            </a:lvl9pPr>
          </a:lstStyle>
          <a:p>
            <a:pPr eaLnBrk="1" hangingPunct="1"/>
            <a:fld id="{ADD92E9E-DE60-4BFE-8E39-0CEEDF91C913}" type="slidenum">
              <a:rPr lang="nb-NO" sz="1200" b="0">
                <a:solidFill>
                  <a:prstClr val="black"/>
                </a:solidFill>
                <a:latin typeface="Times New Roman" pitchFamily="18" charset="0"/>
              </a:rPr>
              <a:pPr eaLnBrk="1" hangingPunct="1"/>
              <a:t>9</a:t>
            </a:fld>
            <a:endParaRPr lang="nb-NO" sz="1200" b="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22" descr="NOKUT_logo"/>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13650" y="6516688"/>
            <a:ext cx="1374775" cy="282575"/>
          </a:xfrm>
          <a:prstGeom prst="rect">
            <a:avLst/>
          </a:prstGeom>
          <a:noFill/>
          <a:ln w="9525">
            <a:noFill/>
            <a:miter lim="800000"/>
            <a:headEnd/>
            <a:tailEnd/>
          </a:ln>
        </p:spPr>
      </p:pic>
      <p:sp>
        <p:nvSpPr>
          <p:cNvPr id="3076" name="Rectangle 4"/>
          <p:cNvSpPr>
            <a:spLocks noGrp="1" noChangeArrowheads="1"/>
          </p:cNvSpPr>
          <p:nvPr>
            <p:ph type="ctrTitle"/>
          </p:nvPr>
        </p:nvSpPr>
        <p:spPr>
          <a:xfrm>
            <a:off x="1066800" y="1447800"/>
            <a:ext cx="6400800" cy="685800"/>
          </a:xfrm>
        </p:spPr>
        <p:txBody>
          <a:bodyPr/>
          <a:lstStyle>
            <a:lvl1pPr>
              <a:defRPr sz="2500"/>
            </a:lvl1pPr>
          </a:lstStyle>
          <a:p>
            <a:r>
              <a:rPr lang="nb-NO"/>
              <a:t>Click to edit Master title style</a:t>
            </a:r>
            <a:endParaRPr lang="en-US"/>
          </a:p>
        </p:txBody>
      </p:sp>
      <p:sp>
        <p:nvSpPr>
          <p:cNvPr id="3077" name="Rectangle 5"/>
          <p:cNvSpPr>
            <a:spLocks noGrp="1" noChangeArrowheads="1"/>
          </p:cNvSpPr>
          <p:nvPr>
            <p:ph type="subTitle" idx="1"/>
          </p:nvPr>
        </p:nvSpPr>
        <p:spPr>
          <a:xfrm>
            <a:off x="1066800" y="2286000"/>
            <a:ext cx="6400800" cy="457200"/>
          </a:xfrm>
        </p:spPr>
        <p:txBody>
          <a:bodyPr/>
          <a:lstStyle>
            <a:lvl1pPr marL="0" indent="0">
              <a:buFont typeface="Times" pitchFamily="18" charset="0"/>
              <a:buNone/>
              <a:defRPr sz="1000" i="1">
                <a:solidFill>
                  <a:srgbClr val="63184C"/>
                </a:solidFill>
              </a:defRPr>
            </a:lvl1pPr>
          </a:lstStyle>
          <a:p>
            <a:r>
              <a:rPr lang="nb-NO"/>
              <a:t>Click to edit Master subtitle style</a:t>
            </a:r>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D383774F-6589-4954-AA25-C2FAF9864252}"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B93B2ED8-506A-4686-9998-1D5B5F39435C}" type="slidenum">
              <a:rPr lang="nb-NO"/>
              <a:pPr>
                <a:defRPr/>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86550" y="838200"/>
            <a:ext cx="1695450" cy="53340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00200" y="838200"/>
            <a:ext cx="4933950" cy="53340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4BF776EC-F421-409D-89CE-6391D383C4DC}"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53A87913-B746-489E-84F9-AC554943FD76}" type="slidenum">
              <a:rPr lang="nb-NO"/>
              <a:pPr>
                <a:defRPr/>
              </a:pPr>
              <a:t>‹#›</a:t>
            </a:fld>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00200" y="838200"/>
            <a:ext cx="6705600" cy="6096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00200" y="1676400"/>
            <a:ext cx="3314700" cy="4495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67300" y="1676400"/>
            <a:ext cx="3314700" cy="4495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AB198128-1E0B-41C3-B435-8B65A6960322}"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C2193B79-C813-4810-A88B-D39F74EE1908}" type="slidenum">
              <a:rPr lang="nb-NO"/>
              <a:pPr>
                <a:defRPr/>
              </a:pPr>
              <a:t>‹#›</a:t>
            </a:fld>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1600200" y="838200"/>
            <a:ext cx="6705600" cy="6096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1600200" y="1676400"/>
            <a:ext cx="6781800" cy="4495800"/>
          </a:xfrm>
        </p:spPr>
        <p:txBody>
          <a:bodyPr/>
          <a:lstStyle/>
          <a:p>
            <a:pPr lvl="0"/>
            <a:endParaRPr lang="nb-NO"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256F4BDE-25DC-4176-8FDC-42AA954D257B}"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8837E4C5-C4E9-46B3-84AD-F2B994785B56}" type="slidenum">
              <a:rPr lang="nb-NO"/>
              <a:pPr>
                <a:defRPr/>
              </a:pPr>
              <a:t>‹#›</a:t>
            </a:fld>
            <a:endParaRPr lang="en-US"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00200" y="838200"/>
            <a:ext cx="6705600" cy="6096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00200" y="1676400"/>
            <a:ext cx="3314700" cy="4495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5067300" y="1676400"/>
            <a:ext cx="3314700" cy="21717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5067300" y="4000500"/>
            <a:ext cx="3314700" cy="21717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Rectangle 4"/>
          <p:cNvSpPr>
            <a:spLocks noGrp="1" noChangeArrowheads="1"/>
          </p:cNvSpPr>
          <p:nvPr>
            <p:ph type="dt" sz="half" idx="10"/>
          </p:nvPr>
        </p:nvSpPr>
        <p:spPr>
          <a:ln/>
        </p:spPr>
        <p:txBody>
          <a:bodyPr/>
          <a:lstStyle>
            <a:lvl1pPr>
              <a:defRPr/>
            </a:lvl1pPr>
          </a:lstStyle>
          <a:p>
            <a:pPr>
              <a:defRPr/>
            </a:pPr>
            <a:fld id="{AC5C39BE-9980-4E12-A245-17E309D6D59B}" type="datetime1">
              <a:rPr lang="nb-NO"/>
              <a:pPr>
                <a:defRPr/>
              </a:pPr>
              <a:t>15.02.2011</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r>
              <a:rPr lang="nb-NO" dirty="0"/>
              <a:t>| </a:t>
            </a:r>
            <a:fld id="{3C5165A4-F410-410B-9BE6-2E6CFECA064A}" type="slidenum">
              <a:rPr lang="nb-NO"/>
              <a:pPr>
                <a:defRPr/>
              </a:pPr>
              <a:t>‹#›</a:t>
            </a:fld>
            <a:endParaRPr lang="en-US"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2" descr="NOKUT_logo"/>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3650" y="6516688"/>
            <a:ext cx="1374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1066800" y="1447800"/>
            <a:ext cx="6400800" cy="685800"/>
          </a:xfrm>
        </p:spPr>
        <p:txBody>
          <a:bodyPr/>
          <a:lstStyle>
            <a:lvl1pPr>
              <a:defRPr sz="2500">
                <a:solidFill>
                  <a:schemeClr val="bg1"/>
                </a:solidFill>
              </a:defRPr>
            </a:lvl1pPr>
          </a:lstStyle>
          <a:p>
            <a:pPr lvl="0"/>
            <a:r>
              <a:rPr lang="nb-NO" noProof="0" smtClean="0"/>
              <a:t>Click to edit Master title style</a:t>
            </a:r>
            <a:endParaRPr lang="en-US" noProof="0" smtClean="0"/>
          </a:p>
        </p:txBody>
      </p:sp>
      <p:sp>
        <p:nvSpPr>
          <p:cNvPr id="3077" name="Rectangle 5"/>
          <p:cNvSpPr>
            <a:spLocks noGrp="1" noChangeArrowheads="1"/>
          </p:cNvSpPr>
          <p:nvPr>
            <p:ph type="subTitle" idx="1"/>
          </p:nvPr>
        </p:nvSpPr>
        <p:spPr>
          <a:xfrm>
            <a:off x="1066800" y="2286000"/>
            <a:ext cx="6400800" cy="457200"/>
          </a:xfrm>
        </p:spPr>
        <p:txBody>
          <a:bodyPr/>
          <a:lstStyle>
            <a:lvl1pPr marL="0" indent="0">
              <a:buFont typeface="Times" pitchFamily="18" charset="0"/>
              <a:buNone/>
              <a:defRPr sz="1000" i="1">
                <a:solidFill>
                  <a:schemeClr val="bg1"/>
                </a:solidFill>
              </a:defRPr>
            </a:lvl1pPr>
          </a:lstStyle>
          <a:p>
            <a:pPr lvl="0"/>
            <a:r>
              <a:rPr lang="nb-NO" noProof="0" smtClean="0"/>
              <a:t>Click to edit Master subtitle style</a:t>
            </a:r>
            <a:endParaRPr lang="en-US" noProof="0" smtClean="0"/>
          </a:p>
        </p:txBody>
      </p:sp>
    </p:spTree>
    <p:extLst>
      <p:ext uri="{BB962C8B-B14F-4D97-AF65-F5344CB8AC3E}">
        <p14:creationId xmlns:p14="http://schemas.microsoft.com/office/powerpoint/2010/main" val="342339364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D9CF4B35-6F55-4D3A-90B9-75B8B279364B}"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354C37A5-70ED-4247-9E39-A84C8587AB71}" type="slidenum">
              <a:rPr lang="nb-NO"/>
              <a:pPr>
                <a:defRPr/>
              </a:pPr>
              <a:t>‹#›</a:t>
            </a:fld>
            <a:endParaRPr lang="en-US" dirty="0"/>
          </a:p>
        </p:txBody>
      </p:sp>
    </p:spTree>
    <p:extLst>
      <p:ext uri="{BB962C8B-B14F-4D97-AF65-F5344CB8AC3E}">
        <p14:creationId xmlns:p14="http://schemas.microsoft.com/office/powerpoint/2010/main" val="86881370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C5696C0D-5CCF-4D10-B12F-57C8E7CEB8E9}"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B2401243-EFD3-457A-9FA1-868B9B289EC6}" type="slidenum">
              <a:rPr lang="nb-NO"/>
              <a:pPr>
                <a:defRPr/>
              </a:pPr>
              <a:t>‹#›</a:t>
            </a:fld>
            <a:endParaRPr lang="en-US" dirty="0"/>
          </a:p>
        </p:txBody>
      </p:sp>
    </p:spTree>
    <p:extLst>
      <p:ext uri="{BB962C8B-B14F-4D97-AF65-F5344CB8AC3E}">
        <p14:creationId xmlns:p14="http://schemas.microsoft.com/office/powerpoint/2010/main" val="745963745"/>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00200" y="16764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67300" y="16764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2C9EE87D-AC22-4D4E-A531-2592A6594A59}"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FD62959A-3AAE-4515-879E-9A2CBCE485C4}" type="slidenum">
              <a:rPr lang="nb-NO"/>
              <a:pPr>
                <a:defRPr/>
              </a:pPr>
              <a:t>‹#›</a:t>
            </a:fld>
            <a:endParaRPr lang="en-US" dirty="0"/>
          </a:p>
        </p:txBody>
      </p:sp>
    </p:spTree>
    <p:extLst>
      <p:ext uri="{BB962C8B-B14F-4D97-AF65-F5344CB8AC3E}">
        <p14:creationId xmlns:p14="http://schemas.microsoft.com/office/powerpoint/2010/main" val="304472816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28A0B50F-2A05-44FD-9833-470EC71C75E3}" type="datetime1">
              <a:rPr lang="nb-NO"/>
              <a:pPr>
                <a:defRPr/>
              </a:pPr>
              <a:t>15.02.2011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nb-NO" dirty="0"/>
              <a:t>| </a:t>
            </a:r>
            <a:fld id="{63F7DA18-E9FB-4DA8-90BC-687134FD488F}" type="slidenum">
              <a:rPr lang="nb-NO"/>
              <a:pPr>
                <a:defRPr/>
              </a:pPr>
              <a:t>‹#›</a:t>
            </a:fld>
            <a:endParaRPr lang="en-US" dirty="0"/>
          </a:p>
        </p:txBody>
      </p:sp>
    </p:spTree>
    <p:extLst>
      <p:ext uri="{BB962C8B-B14F-4D97-AF65-F5344CB8AC3E}">
        <p14:creationId xmlns:p14="http://schemas.microsoft.com/office/powerpoint/2010/main" val="177311943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B97808FF-4D76-43C9-965B-F96E3B35EE6E}"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313F51F8-B758-4109-9C57-F4AEA39E0997}" type="slidenum">
              <a:rPr lang="nb-NO"/>
              <a:pPr>
                <a:defRPr/>
              </a:pPr>
              <a:t>‹#›</a:t>
            </a:fld>
            <a:endParaRPr lang="en-US"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1A531098-E72A-4D81-BB8B-6814C99858AF}" type="datetime1">
              <a:rPr lang="nb-NO"/>
              <a:pPr>
                <a:defRPr/>
              </a:pPr>
              <a:t>15.02.2011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nb-NO" dirty="0"/>
              <a:t>| </a:t>
            </a:r>
            <a:fld id="{AD11CF60-1BAC-4AAE-9A35-7801B9B46F69}" type="slidenum">
              <a:rPr lang="nb-NO"/>
              <a:pPr>
                <a:defRPr/>
              </a:pPr>
              <a:t>‹#›</a:t>
            </a:fld>
            <a:endParaRPr lang="en-US" dirty="0"/>
          </a:p>
        </p:txBody>
      </p:sp>
    </p:spTree>
    <p:extLst>
      <p:ext uri="{BB962C8B-B14F-4D97-AF65-F5344CB8AC3E}">
        <p14:creationId xmlns:p14="http://schemas.microsoft.com/office/powerpoint/2010/main" val="27693278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55D5EAC-66D4-4FE7-912D-3A179A30D5D7}" type="datetime1">
              <a:rPr lang="nb-NO"/>
              <a:pPr>
                <a:defRPr/>
              </a:pPr>
              <a:t>15.02.2011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nb-NO" dirty="0"/>
              <a:t>| </a:t>
            </a:r>
            <a:fld id="{3C49AB6D-DD18-4058-B517-BDB5D775FE0A}" type="slidenum">
              <a:rPr lang="nb-NO"/>
              <a:pPr>
                <a:defRPr/>
              </a:pPr>
              <a:t>‹#›</a:t>
            </a:fld>
            <a:endParaRPr lang="en-US" dirty="0"/>
          </a:p>
        </p:txBody>
      </p:sp>
    </p:spTree>
    <p:extLst>
      <p:ext uri="{BB962C8B-B14F-4D97-AF65-F5344CB8AC3E}">
        <p14:creationId xmlns:p14="http://schemas.microsoft.com/office/powerpoint/2010/main" val="92577775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A4653BD5-1768-4793-B059-27466A5C787E}"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4DD0939D-56BC-499B-8C02-10E435DCEDB8}" type="slidenum">
              <a:rPr lang="nb-NO"/>
              <a:pPr>
                <a:defRPr/>
              </a:pPr>
              <a:t>‹#›</a:t>
            </a:fld>
            <a:endParaRPr lang="en-US" dirty="0"/>
          </a:p>
        </p:txBody>
      </p:sp>
    </p:spTree>
    <p:extLst>
      <p:ext uri="{BB962C8B-B14F-4D97-AF65-F5344CB8AC3E}">
        <p14:creationId xmlns:p14="http://schemas.microsoft.com/office/powerpoint/2010/main" val="21421091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B43BDC07-8DA0-48F3-BE4C-0B41052B85B1}"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04BE120B-EB1F-4318-9C8A-5F84D7CDB325}" type="slidenum">
              <a:rPr lang="nb-NO"/>
              <a:pPr>
                <a:defRPr/>
              </a:pPr>
              <a:t>‹#›</a:t>
            </a:fld>
            <a:endParaRPr lang="en-US" dirty="0"/>
          </a:p>
        </p:txBody>
      </p:sp>
    </p:spTree>
    <p:extLst>
      <p:ext uri="{BB962C8B-B14F-4D97-AF65-F5344CB8AC3E}">
        <p14:creationId xmlns:p14="http://schemas.microsoft.com/office/powerpoint/2010/main" val="247088459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F8D62D4C-3700-4FDB-BF51-2282E0C37BA5}"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8E2B3A8F-B525-41D6-B900-FC0C59ACA265}" type="slidenum">
              <a:rPr lang="nb-NO"/>
              <a:pPr>
                <a:defRPr/>
              </a:pPr>
              <a:t>‹#›</a:t>
            </a:fld>
            <a:endParaRPr lang="en-US" dirty="0"/>
          </a:p>
        </p:txBody>
      </p:sp>
    </p:spTree>
    <p:extLst>
      <p:ext uri="{BB962C8B-B14F-4D97-AF65-F5344CB8AC3E}">
        <p14:creationId xmlns:p14="http://schemas.microsoft.com/office/powerpoint/2010/main" val="112792638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86550" y="838200"/>
            <a:ext cx="1695450" cy="53340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00200" y="838200"/>
            <a:ext cx="4933950" cy="53340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BE269E82-75C0-49A5-B9E7-C7CF339A0F8C}"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6798F99A-E1BF-4EF8-AA14-E4D8B2849E3E}" type="slidenum">
              <a:rPr lang="nb-NO"/>
              <a:pPr>
                <a:defRPr/>
              </a:pPr>
              <a:t>‹#›</a:t>
            </a:fld>
            <a:endParaRPr lang="en-US" dirty="0"/>
          </a:p>
        </p:txBody>
      </p:sp>
    </p:spTree>
    <p:extLst>
      <p:ext uri="{BB962C8B-B14F-4D97-AF65-F5344CB8AC3E}">
        <p14:creationId xmlns:p14="http://schemas.microsoft.com/office/powerpoint/2010/main" val="30668089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400DA553-9441-4F95-8CD3-4409DFC758E3}" type="datetime1">
              <a:rPr lang="nb-NO"/>
              <a:pPr>
                <a:defRPr/>
              </a:pPr>
              <a:t>15.02.2011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nb-NO" dirty="0"/>
              <a:t>| </a:t>
            </a:r>
            <a:fld id="{A9F87A78-0271-4456-AFEA-7A053B397742}" type="slidenum">
              <a:rPr lang="nb-NO"/>
              <a:pPr>
                <a:defRPr/>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00200" y="16764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67300" y="16764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C8544F15-9257-47F3-800F-4641A8A1D7CE}"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1FF9AB51-D9A5-42DF-B43F-7777CDF8741B}" type="slidenum">
              <a:rPr lang="nb-NO"/>
              <a:pPr>
                <a:defRPr/>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854BF87A-C7B9-46D4-84B4-4A6339657BD8}" type="datetime1">
              <a:rPr lang="nb-NO"/>
              <a:pPr>
                <a:defRPr/>
              </a:pPr>
              <a:t>15.02.2011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nb-NO" dirty="0"/>
              <a:t>| </a:t>
            </a:r>
            <a:fld id="{C50D8451-7B35-4599-B443-2323AFB53115}" type="slidenum">
              <a:rPr lang="nb-NO"/>
              <a:pPr>
                <a:defRPr/>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8F64C5EB-A84F-49C8-B8D6-DCE7870B7590}" type="datetime1">
              <a:rPr lang="nb-NO"/>
              <a:pPr>
                <a:defRPr/>
              </a:pPr>
              <a:t>15.02.2011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nb-NO" dirty="0"/>
              <a:t>| </a:t>
            </a:r>
            <a:fld id="{D215D179-FF52-4083-9044-F3B4D21C91BC}" type="slidenum">
              <a:rPr lang="nb-NO"/>
              <a:pPr>
                <a:defRPr/>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1E402D9-9BEF-4802-B7EE-214D1150A0ED}" type="datetime1">
              <a:rPr lang="nb-NO"/>
              <a:pPr>
                <a:defRPr/>
              </a:pPr>
              <a:t>15.02.2011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nb-NO" dirty="0"/>
              <a:t>| </a:t>
            </a:r>
            <a:fld id="{974520D4-B572-476E-AE05-C83587F52BE8}" type="slidenum">
              <a:rPr lang="nb-NO"/>
              <a:pPr>
                <a:defRPr/>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9B64F730-5097-438A-9DE1-4DC1F7673015}"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3F9B9BE9-E18A-4B27-84AA-FF053FE95802}" type="slidenum">
              <a:rPr lang="nb-NO"/>
              <a:pPr>
                <a:defRPr/>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54D2A0F6-E5B3-473F-A3FE-2A1AC8E090A2}" type="datetime1">
              <a:rPr lang="nb-NO"/>
              <a:pPr>
                <a:defRPr/>
              </a:pPr>
              <a:t>15.02.2011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b-NO" dirty="0"/>
              <a:t>|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nb-NO" dirty="0"/>
              <a:t>| </a:t>
            </a:r>
            <a:fld id="{430750BB-182B-45BC-A18F-FB177E51A68F}" type="slidenum">
              <a:rPr lang="nb-NO"/>
              <a:pPr>
                <a:defRPr/>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00200" y="838200"/>
            <a:ext cx="670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en-US" smtClean="0"/>
          </a:p>
        </p:txBody>
      </p:sp>
      <p:sp>
        <p:nvSpPr>
          <p:cNvPr id="4099" name="Rectangle 3"/>
          <p:cNvSpPr>
            <a:spLocks noGrp="1" noChangeArrowheads="1"/>
          </p:cNvSpPr>
          <p:nvPr>
            <p:ph type="body" idx="1"/>
          </p:nvPr>
        </p:nvSpPr>
        <p:spPr bwMode="auto">
          <a:xfrm>
            <a:off x="1600200" y="1676400"/>
            <a:ext cx="6781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28" name="Rectangle 4"/>
          <p:cNvSpPr>
            <a:spLocks noGrp="1" noChangeArrowheads="1"/>
          </p:cNvSpPr>
          <p:nvPr>
            <p:ph type="dt" sz="half" idx="2"/>
          </p:nvPr>
        </p:nvSpPr>
        <p:spPr bwMode="auto">
          <a:xfrm>
            <a:off x="685800" y="6553200"/>
            <a:ext cx="76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a:solidFill>
                  <a:srgbClr val="63184C"/>
                </a:solidFill>
                <a:latin typeface="Arial" charset="0"/>
              </a:defRPr>
            </a:lvl1pPr>
          </a:lstStyle>
          <a:p>
            <a:pPr>
              <a:defRPr/>
            </a:pPr>
            <a:fld id="{6AB2229C-CCCE-46E1-BC2B-0B4B1A7755A8}" type="datetime1">
              <a:rPr lang="nb-NO"/>
              <a:pPr>
                <a:defRPr/>
              </a:pPr>
              <a:t>15.02.2011</a:t>
            </a:fld>
            <a:endParaRPr lang="en-US" dirty="0"/>
          </a:p>
        </p:txBody>
      </p:sp>
      <p:sp>
        <p:nvSpPr>
          <p:cNvPr id="1029" name="Rectangle 5"/>
          <p:cNvSpPr>
            <a:spLocks noGrp="1" noChangeArrowheads="1"/>
          </p:cNvSpPr>
          <p:nvPr>
            <p:ph type="ftr" sz="quarter" idx="3"/>
          </p:nvPr>
        </p:nvSpPr>
        <p:spPr bwMode="auto">
          <a:xfrm>
            <a:off x="1447800" y="6553200"/>
            <a:ext cx="541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63184C"/>
                </a:solidFill>
                <a:latin typeface="Arial" charset="0"/>
              </a:defRPr>
            </a:lvl1pPr>
          </a:lstStyle>
          <a:p>
            <a:pPr>
              <a:defRPr/>
            </a:pPr>
            <a:r>
              <a:rPr lang="nb-NO" dirty="0"/>
              <a:t>| </a:t>
            </a:r>
            <a:endParaRPr lang="en-US" dirty="0"/>
          </a:p>
        </p:txBody>
      </p:sp>
      <p:sp>
        <p:nvSpPr>
          <p:cNvPr id="1030" name="Rectangle 6"/>
          <p:cNvSpPr>
            <a:spLocks noGrp="1" noChangeArrowheads="1"/>
          </p:cNvSpPr>
          <p:nvPr>
            <p:ph type="sldNum" sz="quarter" idx="4"/>
          </p:nvPr>
        </p:nvSpPr>
        <p:spPr bwMode="auto">
          <a:xfrm>
            <a:off x="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63184C"/>
                </a:solidFill>
                <a:latin typeface="Arial" charset="0"/>
              </a:defRPr>
            </a:lvl1pPr>
          </a:lstStyle>
          <a:p>
            <a:pPr>
              <a:defRPr/>
            </a:pPr>
            <a:r>
              <a:rPr lang="nb-NO" dirty="0"/>
              <a:t>| </a:t>
            </a:r>
            <a:fld id="{F612ED96-B982-4D1F-8A2E-8EBA32F52832}" type="slidenum">
              <a:rPr lang="nb-NO"/>
              <a:pPr>
                <a:defRPr/>
              </a:pPr>
              <a:t>‹#›</a:t>
            </a:fld>
            <a:endParaRPr lang="en-US" dirty="0"/>
          </a:p>
        </p:txBody>
      </p:sp>
      <p:pic>
        <p:nvPicPr>
          <p:cNvPr id="4103" name="Picture 42" descr="NOKUT_logo_CMYK"/>
          <p:cNvPicPr>
            <a:picLocks noChangeAspect="1" noChangeArrowheads="1"/>
          </p:cNvPicPr>
          <p:nvPr/>
        </p:nvPicPr>
        <p:blipFill>
          <a:blip r:embed="rId17" cstate="print"/>
          <a:srcRect/>
          <a:stretch>
            <a:fillRect/>
          </a:stretch>
        </p:blipFill>
        <p:spPr bwMode="auto">
          <a:xfrm>
            <a:off x="6934200" y="152400"/>
            <a:ext cx="1981200" cy="393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spd="slow"/>
  <p:hf hdr="0" ftr="0" dt="0"/>
  <p:txStyles>
    <p:titleStyle>
      <a:lvl1pPr algn="l" rtl="0" eaLnBrk="0" fontAlgn="base" hangingPunct="0">
        <a:spcBef>
          <a:spcPct val="0"/>
        </a:spcBef>
        <a:spcAft>
          <a:spcPct val="0"/>
        </a:spcAft>
        <a:defRPr sz="2400" b="1">
          <a:solidFill>
            <a:srgbClr val="63184C"/>
          </a:solidFill>
          <a:latin typeface="+mj-lt"/>
          <a:ea typeface="+mj-ea"/>
          <a:cs typeface="+mj-cs"/>
        </a:defRPr>
      </a:lvl1pPr>
      <a:lvl2pPr algn="l" rtl="0" eaLnBrk="0" fontAlgn="base" hangingPunct="0">
        <a:spcBef>
          <a:spcPct val="0"/>
        </a:spcBef>
        <a:spcAft>
          <a:spcPct val="0"/>
        </a:spcAft>
        <a:defRPr sz="2400" b="1">
          <a:solidFill>
            <a:srgbClr val="63184C"/>
          </a:solidFill>
          <a:latin typeface="Arial" charset="0"/>
        </a:defRPr>
      </a:lvl2pPr>
      <a:lvl3pPr algn="l" rtl="0" eaLnBrk="0" fontAlgn="base" hangingPunct="0">
        <a:spcBef>
          <a:spcPct val="0"/>
        </a:spcBef>
        <a:spcAft>
          <a:spcPct val="0"/>
        </a:spcAft>
        <a:defRPr sz="2400" b="1">
          <a:solidFill>
            <a:srgbClr val="63184C"/>
          </a:solidFill>
          <a:latin typeface="Arial" charset="0"/>
        </a:defRPr>
      </a:lvl3pPr>
      <a:lvl4pPr algn="l" rtl="0" eaLnBrk="0" fontAlgn="base" hangingPunct="0">
        <a:spcBef>
          <a:spcPct val="0"/>
        </a:spcBef>
        <a:spcAft>
          <a:spcPct val="0"/>
        </a:spcAft>
        <a:defRPr sz="2400" b="1">
          <a:solidFill>
            <a:srgbClr val="63184C"/>
          </a:solidFill>
          <a:latin typeface="Arial" charset="0"/>
        </a:defRPr>
      </a:lvl4pPr>
      <a:lvl5pPr algn="l" rtl="0" eaLnBrk="0" fontAlgn="base" hangingPunct="0">
        <a:spcBef>
          <a:spcPct val="0"/>
        </a:spcBef>
        <a:spcAft>
          <a:spcPct val="0"/>
        </a:spcAft>
        <a:defRPr sz="2400" b="1">
          <a:solidFill>
            <a:srgbClr val="63184C"/>
          </a:solidFill>
          <a:latin typeface="Arial" charset="0"/>
        </a:defRPr>
      </a:lvl5pPr>
      <a:lvl6pPr marL="457200" algn="l" rtl="0" fontAlgn="base">
        <a:spcBef>
          <a:spcPct val="0"/>
        </a:spcBef>
        <a:spcAft>
          <a:spcPct val="0"/>
        </a:spcAft>
        <a:defRPr sz="2400" b="1">
          <a:solidFill>
            <a:srgbClr val="63184C"/>
          </a:solidFill>
          <a:latin typeface="Arial" charset="0"/>
        </a:defRPr>
      </a:lvl6pPr>
      <a:lvl7pPr marL="914400" algn="l" rtl="0" fontAlgn="base">
        <a:spcBef>
          <a:spcPct val="0"/>
        </a:spcBef>
        <a:spcAft>
          <a:spcPct val="0"/>
        </a:spcAft>
        <a:defRPr sz="2400" b="1">
          <a:solidFill>
            <a:srgbClr val="63184C"/>
          </a:solidFill>
          <a:latin typeface="Arial" charset="0"/>
        </a:defRPr>
      </a:lvl7pPr>
      <a:lvl8pPr marL="1371600" algn="l" rtl="0" fontAlgn="base">
        <a:spcBef>
          <a:spcPct val="0"/>
        </a:spcBef>
        <a:spcAft>
          <a:spcPct val="0"/>
        </a:spcAft>
        <a:defRPr sz="2400" b="1">
          <a:solidFill>
            <a:srgbClr val="63184C"/>
          </a:solidFill>
          <a:latin typeface="Arial" charset="0"/>
        </a:defRPr>
      </a:lvl8pPr>
      <a:lvl9pPr marL="1828800" algn="l" rtl="0" fontAlgn="base">
        <a:spcBef>
          <a:spcPct val="0"/>
        </a:spcBef>
        <a:spcAft>
          <a:spcPct val="0"/>
        </a:spcAft>
        <a:defRPr sz="2400" b="1">
          <a:solidFill>
            <a:srgbClr val="63184C"/>
          </a:solidFill>
          <a:latin typeface="Arial" charset="0"/>
        </a:defRPr>
      </a:lvl9pPr>
    </p:titleStyle>
    <p:bodyStyle>
      <a:lvl1pPr marL="193675" indent="-193675" algn="l" rtl="0" eaLnBrk="0" fontAlgn="base" hangingPunct="0">
        <a:spcBef>
          <a:spcPct val="20000"/>
        </a:spcBef>
        <a:spcAft>
          <a:spcPct val="0"/>
        </a:spcAft>
        <a:buClr>
          <a:srgbClr val="A62247"/>
        </a:buClr>
        <a:buSzPct val="90000"/>
        <a:buFont typeface="Times" pitchFamily="18" charset="0"/>
        <a:buChar char="•"/>
        <a:defRPr sz="2200">
          <a:solidFill>
            <a:schemeClr val="tx1"/>
          </a:solidFill>
          <a:latin typeface="+mn-lt"/>
          <a:ea typeface="+mn-ea"/>
          <a:cs typeface="+mn-cs"/>
        </a:defRPr>
      </a:lvl1pPr>
      <a:lvl2pPr marL="573088" indent="-188913" algn="l" rtl="0" eaLnBrk="0" fontAlgn="base" hangingPunct="0">
        <a:spcBef>
          <a:spcPct val="20000"/>
        </a:spcBef>
        <a:spcAft>
          <a:spcPct val="0"/>
        </a:spcAft>
        <a:buClr>
          <a:srgbClr val="A62247"/>
        </a:buClr>
        <a:buSzPct val="90000"/>
        <a:buFont typeface="Times" pitchFamily="18" charset="0"/>
        <a:defRPr>
          <a:solidFill>
            <a:schemeClr val="tx1"/>
          </a:solidFill>
          <a:latin typeface="+mn-lt"/>
        </a:defRPr>
      </a:lvl2pPr>
      <a:lvl3pPr marL="952500" indent="-188913" algn="l" rtl="0" eaLnBrk="0" fontAlgn="base" hangingPunct="0">
        <a:spcBef>
          <a:spcPct val="20000"/>
        </a:spcBef>
        <a:spcAft>
          <a:spcPct val="0"/>
        </a:spcAft>
        <a:buClr>
          <a:srgbClr val="A62247"/>
        </a:buClr>
        <a:buSzPct val="90000"/>
        <a:buFont typeface="Times" pitchFamily="18" charset="0"/>
        <a:defRPr sz="1600">
          <a:solidFill>
            <a:schemeClr val="tx1"/>
          </a:solidFill>
          <a:latin typeface="+mn-lt"/>
        </a:defRPr>
      </a:lvl3pPr>
      <a:lvl4pPr marL="1331913" indent="-185738" algn="l" rtl="0" eaLnBrk="0" fontAlgn="base" hangingPunct="0">
        <a:spcBef>
          <a:spcPct val="20000"/>
        </a:spcBef>
        <a:spcAft>
          <a:spcPct val="0"/>
        </a:spcAft>
        <a:buClr>
          <a:srgbClr val="A62247"/>
        </a:buClr>
        <a:buSzPct val="90000"/>
        <a:buFont typeface="Times" pitchFamily="18" charset="0"/>
        <a:defRPr sz="1400">
          <a:solidFill>
            <a:schemeClr val="tx1"/>
          </a:solidFill>
          <a:latin typeface="+mn-lt"/>
        </a:defRPr>
      </a:lvl4pPr>
      <a:lvl5pPr marL="1711325" indent="-185738" algn="l" rtl="0" eaLnBrk="0" fontAlgn="base" hangingPunct="0">
        <a:spcBef>
          <a:spcPct val="20000"/>
        </a:spcBef>
        <a:spcAft>
          <a:spcPct val="0"/>
        </a:spcAft>
        <a:buClr>
          <a:srgbClr val="A62247"/>
        </a:buClr>
        <a:buSzPct val="90000"/>
        <a:buFont typeface="Times" pitchFamily="18" charset="0"/>
        <a:buChar char="•"/>
        <a:defRPr sz="1200">
          <a:solidFill>
            <a:schemeClr val="tx1"/>
          </a:solidFill>
          <a:latin typeface="+mn-lt"/>
        </a:defRPr>
      </a:lvl5pPr>
      <a:lvl6pPr marL="21685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6pPr>
      <a:lvl7pPr marL="26257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7pPr>
      <a:lvl8pPr marL="30829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8pPr>
      <a:lvl9pPr marL="35401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838200"/>
            <a:ext cx="670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en-US" smtClean="0"/>
          </a:p>
        </p:txBody>
      </p:sp>
      <p:sp>
        <p:nvSpPr>
          <p:cNvPr id="1027" name="Rectangle 3"/>
          <p:cNvSpPr>
            <a:spLocks noGrp="1" noChangeArrowheads="1"/>
          </p:cNvSpPr>
          <p:nvPr>
            <p:ph type="body" idx="1"/>
          </p:nvPr>
        </p:nvSpPr>
        <p:spPr bwMode="auto">
          <a:xfrm>
            <a:off x="1600200" y="16764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28" name="Rectangle 4"/>
          <p:cNvSpPr>
            <a:spLocks noGrp="1" noChangeArrowheads="1"/>
          </p:cNvSpPr>
          <p:nvPr>
            <p:ph type="dt" sz="half" idx="2"/>
          </p:nvPr>
        </p:nvSpPr>
        <p:spPr bwMode="auto">
          <a:xfrm>
            <a:off x="685800" y="6553200"/>
            <a:ext cx="762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b="0">
                <a:solidFill>
                  <a:srgbClr val="63184C"/>
                </a:solidFill>
              </a:defRPr>
            </a:lvl1pPr>
          </a:lstStyle>
          <a:p>
            <a:pPr>
              <a:defRPr/>
            </a:pPr>
            <a:fld id="{7E1B8D92-A319-45CA-9A50-A528393DDDFC}" type="datetime1">
              <a:rPr lang="nb-NO"/>
              <a:pPr>
                <a:defRPr/>
              </a:pPr>
              <a:t>15.02.2011</a:t>
            </a:fld>
            <a:endParaRPr lang="en-US" dirty="0"/>
          </a:p>
        </p:txBody>
      </p:sp>
      <p:sp>
        <p:nvSpPr>
          <p:cNvPr id="1029" name="Rectangle 5"/>
          <p:cNvSpPr>
            <a:spLocks noGrp="1" noChangeArrowheads="1"/>
          </p:cNvSpPr>
          <p:nvPr>
            <p:ph type="ftr" sz="quarter" idx="3"/>
          </p:nvPr>
        </p:nvSpPr>
        <p:spPr bwMode="auto">
          <a:xfrm>
            <a:off x="1447800" y="6553200"/>
            <a:ext cx="54102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900">
                <a:solidFill>
                  <a:srgbClr val="63184C"/>
                </a:solidFill>
              </a:defRPr>
            </a:lvl1pPr>
          </a:lstStyle>
          <a:p>
            <a:pPr>
              <a:defRPr/>
            </a:pPr>
            <a:r>
              <a:rPr lang="nb-NO" dirty="0"/>
              <a:t>| </a:t>
            </a:r>
            <a:endParaRPr lang="en-US" dirty="0"/>
          </a:p>
        </p:txBody>
      </p:sp>
      <p:sp>
        <p:nvSpPr>
          <p:cNvPr id="1030" name="Rectangle 6"/>
          <p:cNvSpPr>
            <a:spLocks noGrp="1" noChangeArrowheads="1"/>
          </p:cNvSpPr>
          <p:nvPr>
            <p:ph type="sldNum" sz="quarter" idx="4"/>
          </p:nvPr>
        </p:nvSpPr>
        <p:spPr bwMode="auto">
          <a:xfrm>
            <a:off x="0" y="6553200"/>
            <a:ext cx="5334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a:solidFill>
                  <a:srgbClr val="63184C"/>
                </a:solidFill>
              </a:defRPr>
            </a:lvl1pPr>
          </a:lstStyle>
          <a:p>
            <a:pPr>
              <a:defRPr/>
            </a:pPr>
            <a:r>
              <a:rPr lang="nb-NO" dirty="0"/>
              <a:t>| </a:t>
            </a:r>
            <a:fld id="{F97E914F-2774-459D-808D-DB634E85B1BA}" type="slidenum">
              <a:rPr lang="nb-NO"/>
              <a:pPr>
                <a:defRPr/>
              </a:pPr>
              <a:t>‹#›</a:t>
            </a:fld>
            <a:endParaRPr lang="en-US" dirty="0"/>
          </a:p>
        </p:txBody>
      </p:sp>
      <p:pic>
        <p:nvPicPr>
          <p:cNvPr id="1031" name="Picture 42" descr="NOKUT_logo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4200" y="152400"/>
            <a:ext cx="1981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05766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slow"/>
  <p:hf hdr="0" ftr="0"/>
  <p:txStyles>
    <p:titleStyle>
      <a:lvl1pPr algn="l" rtl="0" eaLnBrk="0" fontAlgn="base" hangingPunct="0">
        <a:spcBef>
          <a:spcPct val="0"/>
        </a:spcBef>
        <a:spcAft>
          <a:spcPct val="0"/>
        </a:spcAft>
        <a:defRPr sz="2400" b="1">
          <a:solidFill>
            <a:srgbClr val="63184C"/>
          </a:solidFill>
          <a:latin typeface="+mj-lt"/>
          <a:ea typeface="+mj-ea"/>
          <a:cs typeface="+mj-cs"/>
        </a:defRPr>
      </a:lvl1pPr>
      <a:lvl2pPr algn="l" rtl="0" eaLnBrk="0" fontAlgn="base" hangingPunct="0">
        <a:spcBef>
          <a:spcPct val="0"/>
        </a:spcBef>
        <a:spcAft>
          <a:spcPct val="0"/>
        </a:spcAft>
        <a:defRPr sz="2400" b="1">
          <a:solidFill>
            <a:srgbClr val="63184C"/>
          </a:solidFill>
          <a:latin typeface="Arial" charset="0"/>
        </a:defRPr>
      </a:lvl2pPr>
      <a:lvl3pPr algn="l" rtl="0" eaLnBrk="0" fontAlgn="base" hangingPunct="0">
        <a:spcBef>
          <a:spcPct val="0"/>
        </a:spcBef>
        <a:spcAft>
          <a:spcPct val="0"/>
        </a:spcAft>
        <a:defRPr sz="2400" b="1">
          <a:solidFill>
            <a:srgbClr val="63184C"/>
          </a:solidFill>
          <a:latin typeface="Arial" charset="0"/>
        </a:defRPr>
      </a:lvl3pPr>
      <a:lvl4pPr algn="l" rtl="0" eaLnBrk="0" fontAlgn="base" hangingPunct="0">
        <a:spcBef>
          <a:spcPct val="0"/>
        </a:spcBef>
        <a:spcAft>
          <a:spcPct val="0"/>
        </a:spcAft>
        <a:defRPr sz="2400" b="1">
          <a:solidFill>
            <a:srgbClr val="63184C"/>
          </a:solidFill>
          <a:latin typeface="Arial" charset="0"/>
        </a:defRPr>
      </a:lvl4pPr>
      <a:lvl5pPr algn="l" rtl="0" eaLnBrk="0" fontAlgn="base" hangingPunct="0">
        <a:spcBef>
          <a:spcPct val="0"/>
        </a:spcBef>
        <a:spcAft>
          <a:spcPct val="0"/>
        </a:spcAft>
        <a:defRPr sz="2400" b="1">
          <a:solidFill>
            <a:srgbClr val="63184C"/>
          </a:solidFill>
          <a:latin typeface="Arial" charset="0"/>
        </a:defRPr>
      </a:lvl5pPr>
      <a:lvl6pPr marL="457200" algn="l" rtl="0" fontAlgn="base">
        <a:spcBef>
          <a:spcPct val="0"/>
        </a:spcBef>
        <a:spcAft>
          <a:spcPct val="0"/>
        </a:spcAft>
        <a:defRPr sz="2400" b="1">
          <a:solidFill>
            <a:srgbClr val="63184C"/>
          </a:solidFill>
          <a:latin typeface="Arial" charset="0"/>
        </a:defRPr>
      </a:lvl6pPr>
      <a:lvl7pPr marL="914400" algn="l" rtl="0" fontAlgn="base">
        <a:spcBef>
          <a:spcPct val="0"/>
        </a:spcBef>
        <a:spcAft>
          <a:spcPct val="0"/>
        </a:spcAft>
        <a:defRPr sz="2400" b="1">
          <a:solidFill>
            <a:srgbClr val="63184C"/>
          </a:solidFill>
          <a:latin typeface="Arial" charset="0"/>
        </a:defRPr>
      </a:lvl7pPr>
      <a:lvl8pPr marL="1371600" algn="l" rtl="0" fontAlgn="base">
        <a:spcBef>
          <a:spcPct val="0"/>
        </a:spcBef>
        <a:spcAft>
          <a:spcPct val="0"/>
        </a:spcAft>
        <a:defRPr sz="2400" b="1">
          <a:solidFill>
            <a:srgbClr val="63184C"/>
          </a:solidFill>
          <a:latin typeface="Arial" charset="0"/>
        </a:defRPr>
      </a:lvl8pPr>
      <a:lvl9pPr marL="1828800" algn="l" rtl="0" fontAlgn="base">
        <a:spcBef>
          <a:spcPct val="0"/>
        </a:spcBef>
        <a:spcAft>
          <a:spcPct val="0"/>
        </a:spcAft>
        <a:defRPr sz="2400" b="1">
          <a:solidFill>
            <a:srgbClr val="63184C"/>
          </a:solidFill>
          <a:latin typeface="Arial" charset="0"/>
        </a:defRPr>
      </a:lvl9pPr>
    </p:titleStyle>
    <p:bodyStyle>
      <a:lvl1pPr marL="193675" indent="-193675" algn="l" rtl="0" eaLnBrk="0" fontAlgn="base" hangingPunct="0">
        <a:spcBef>
          <a:spcPct val="20000"/>
        </a:spcBef>
        <a:spcAft>
          <a:spcPct val="0"/>
        </a:spcAft>
        <a:buClr>
          <a:srgbClr val="A62247"/>
        </a:buClr>
        <a:buSzPct val="90000"/>
        <a:buFont typeface="Times" pitchFamily="18" charset="0"/>
        <a:buChar char="•"/>
        <a:defRPr sz="2200">
          <a:solidFill>
            <a:schemeClr val="tx1"/>
          </a:solidFill>
          <a:latin typeface="+mn-lt"/>
          <a:ea typeface="+mn-ea"/>
          <a:cs typeface="+mn-cs"/>
        </a:defRPr>
      </a:lvl1pPr>
      <a:lvl2pPr marL="573088" indent="-188913" algn="l" rtl="0" eaLnBrk="0" fontAlgn="base" hangingPunct="0">
        <a:spcBef>
          <a:spcPct val="20000"/>
        </a:spcBef>
        <a:spcAft>
          <a:spcPct val="0"/>
        </a:spcAft>
        <a:buClr>
          <a:srgbClr val="A62247"/>
        </a:buClr>
        <a:buSzPct val="90000"/>
        <a:buFont typeface="Times" pitchFamily="18" charset="0"/>
        <a:defRPr>
          <a:solidFill>
            <a:schemeClr val="tx1"/>
          </a:solidFill>
          <a:latin typeface="+mn-lt"/>
        </a:defRPr>
      </a:lvl2pPr>
      <a:lvl3pPr marL="952500" indent="-188913" algn="l" rtl="0" eaLnBrk="0" fontAlgn="base" hangingPunct="0">
        <a:spcBef>
          <a:spcPct val="20000"/>
        </a:spcBef>
        <a:spcAft>
          <a:spcPct val="0"/>
        </a:spcAft>
        <a:buClr>
          <a:srgbClr val="A62247"/>
        </a:buClr>
        <a:buSzPct val="90000"/>
        <a:buFont typeface="Times" pitchFamily="18" charset="0"/>
        <a:defRPr sz="1600">
          <a:solidFill>
            <a:schemeClr val="tx1"/>
          </a:solidFill>
          <a:latin typeface="+mn-lt"/>
        </a:defRPr>
      </a:lvl3pPr>
      <a:lvl4pPr marL="1331913" indent="-185738" algn="l" rtl="0" eaLnBrk="0" fontAlgn="base" hangingPunct="0">
        <a:spcBef>
          <a:spcPct val="20000"/>
        </a:spcBef>
        <a:spcAft>
          <a:spcPct val="0"/>
        </a:spcAft>
        <a:buClr>
          <a:srgbClr val="A62247"/>
        </a:buClr>
        <a:buSzPct val="90000"/>
        <a:buFont typeface="Times" pitchFamily="18" charset="0"/>
        <a:defRPr sz="1400">
          <a:solidFill>
            <a:schemeClr val="tx1"/>
          </a:solidFill>
          <a:latin typeface="+mn-lt"/>
        </a:defRPr>
      </a:lvl4pPr>
      <a:lvl5pPr marL="1711325" indent="-185738" algn="l" rtl="0" eaLnBrk="0" fontAlgn="base" hangingPunct="0">
        <a:spcBef>
          <a:spcPct val="20000"/>
        </a:spcBef>
        <a:spcAft>
          <a:spcPct val="0"/>
        </a:spcAft>
        <a:buClr>
          <a:srgbClr val="A62247"/>
        </a:buClr>
        <a:buSzPct val="90000"/>
        <a:buFont typeface="Times" pitchFamily="18" charset="0"/>
        <a:buChar char="•"/>
        <a:defRPr sz="1200">
          <a:solidFill>
            <a:schemeClr val="tx1"/>
          </a:solidFill>
          <a:latin typeface="+mn-lt"/>
        </a:defRPr>
      </a:lvl5pPr>
      <a:lvl6pPr marL="21685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6pPr>
      <a:lvl7pPr marL="26257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7pPr>
      <a:lvl8pPr marL="30829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8pPr>
      <a:lvl9pPr marL="3540125" indent="-185738" algn="l" rtl="0" fontAlgn="base">
        <a:spcBef>
          <a:spcPct val="20000"/>
        </a:spcBef>
        <a:spcAft>
          <a:spcPct val="0"/>
        </a:spcAft>
        <a:buClr>
          <a:srgbClr val="A62247"/>
        </a:buClr>
        <a:buSzPct val="90000"/>
        <a:buFont typeface="Times" pitchFamily="18" charset="0"/>
        <a:buChar char="•"/>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dbh.nsd.uib.no/"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66800" y="1196975"/>
            <a:ext cx="7609656" cy="1511300"/>
          </a:xfrm>
        </p:spPr>
        <p:txBody>
          <a:bodyPr/>
          <a:lstStyle/>
          <a:p>
            <a:pPr eaLnBrk="1" hangingPunct="1"/>
            <a:r>
              <a:rPr lang="en-US" sz="2000" b="0" i="1" dirty="0" smtClean="0"/>
              <a:t>The Norwegian «Institutional profile project»</a:t>
            </a:r>
            <a:br>
              <a:rPr lang="en-US" sz="2000" b="0" i="1" dirty="0" smtClean="0"/>
            </a:br>
            <a:r>
              <a:rPr lang="en-GB" sz="3200" dirty="0" smtClean="0"/>
              <a:t/>
            </a:r>
            <a:br>
              <a:rPr lang="en-GB" sz="3200" dirty="0" smtClean="0"/>
            </a:br>
            <a:r>
              <a:rPr lang="en-GB" sz="3200" dirty="0" smtClean="0"/>
              <a:t>How to measure institutional profiles in the Norwegian HE landscape</a:t>
            </a:r>
            <a:r>
              <a:rPr lang="en-GB" sz="1200" dirty="0" smtClean="0"/>
              <a:t/>
            </a:r>
            <a:br>
              <a:rPr lang="en-GB" sz="1200" dirty="0" smtClean="0"/>
            </a:br>
            <a:endParaRPr lang="nb-NO" dirty="0" smtClean="0"/>
          </a:p>
        </p:txBody>
      </p:sp>
      <p:sp>
        <p:nvSpPr>
          <p:cNvPr id="6147" name="Rectangle 3"/>
          <p:cNvSpPr>
            <a:spLocks noGrp="1" noChangeArrowheads="1"/>
          </p:cNvSpPr>
          <p:nvPr>
            <p:ph type="subTitle" idx="1"/>
          </p:nvPr>
        </p:nvSpPr>
        <p:spPr>
          <a:xfrm>
            <a:off x="1042988" y="3568948"/>
            <a:ext cx="6400800" cy="2236316"/>
          </a:xfrm>
        </p:spPr>
        <p:txBody>
          <a:bodyPr/>
          <a:lstStyle/>
          <a:p>
            <a:pPr eaLnBrk="1" hangingPunct="1"/>
            <a:endParaRPr lang="en-US" sz="2000" dirty="0" smtClean="0"/>
          </a:p>
          <a:p>
            <a:pPr eaLnBrk="1" hangingPunct="1"/>
            <a:endParaRPr lang="en-US" sz="2000" dirty="0" smtClean="0"/>
          </a:p>
          <a:p>
            <a:pPr eaLnBrk="1" hangingPunct="1"/>
            <a:r>
              <a:rPr lang="en-US" sz="2000" dirty="0" smtClean="0"/>
              <a:t>Ole-Jacob Skodvin, Deputy Director General, Department of analysis and Development, Norwegian Agency for Quality Assurance in Education</a:t>
            </a:r>
          </a:p>
          <a:p>
            <a:pPr eaLnBrk="1" hangingPunct="1"/>
            <a:endParaRPr lang="nb-NO" sz="2000"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tel 1"/>
          <p:cNvSpPr>
            <a:spLocks noGrp="1"/>
          </p:cNvSpPr>
          <p:nvPr>
            <p:ph type="title"/>
          </p:nvPr>
        </p:nvSpPr>
        <p:spPr/>
        <p:txBody>
          <a:bodyPr/>
          <a:lstStyle/>
          <a:p>
            <a:r>
              <a:rPr lang="nb-NO" dirty="0" smtClean="0"/>
              <a:t>Norway</a:t>
            </a:r>
          </a:p>
        </p:txBody>
      </p:sp>
      <p:sp>
        <p:nvSpPr>
          <p:cNvPr id="147459" name="Plassholder for innhold 2"/>
          <p:cNvSpPr>
            <a:spLocks noGrp="1"/>
          </p:cNvSpPr>
          <p:nvPr>
            <p:ph idx="1"/>
          </p:nvPr>
        </p:nvSpPr>
        <p:spPr>
          <a:xfrm>
            <a:off x="1600200" y="1676400"/>
            <a:ext cx="6781800" cy="4920952"/>
          </a:xfrm>
        </p:spPr>
        <p:txBody>
          <a:bodyPr/>
          <a:lstStyle/>
          <a:p>
            <a:r>
              <a:rPr lang="en-US" dirty="0" smtClean="0"/>
              <a:t>In the international context – the Norwegian University College sector is unique: </a:t>
            </a:r>
          </a:p>
          <a:p>
            <a:pPr marL="669925" lvl="1" indent="-285750">
              <a:buFont typeface="Wingdings" pitchFamily="2" charset="2"/>
              <a:buChar char="Ø"/>
            </a:pPr>
            <a:r>
              <a:rPr lang="en-US" dirty="0" smtClean="0"/>
              <a:t>No other country spends so much time and resources on R&amp;D in their vocationally oriented higher education sector </a:t>
            </a:r>
          </a:p>
          <a:p>
            <a:r>
              <a:rPr lang="en-US" dirty="0" smtClean="0"/>
              <a:t>There is a huge drift in the University College sector to reach university status </a:t>
            </a:r>
          </a:p>
          <a:p>
            <a:pPr marL="669925" lvl="1" indent="-285750">
              <a:buFont typeface="Wingdings" pitchFamily="2" charset="2"/>
              <a:buChar char="Ø"/>
            </a:pPr>
            <a:r>
              <a:rPr lang="en-US" dirty="0" smtClean="0"/>
              <a:t>The Norwegian HEIs are regulated by the same law, have a common job position structure, a joint reward and career system and common academic norms and values </a:t>
            </a:r>
          </a:p>
          <a:p>
            <a:r>
              <a:rPr lang="en-US" dirty="0" smtClean="0"/>
              <a:t>Are we going in </a:t>
            </a:r>
            <a:r>
              <a:rPr lang="en-US" dirty="0"/>
              <a:t>the direction of getting pale copies of the original</a:t>
            </a:r>
            <a:r>
              <a:rPr lang="en-US" dirty="0" smtClean="0"/>
              <a:t>?</a:t>
            </a:r>
          </a:p>
          <a:p>
            <a:pPr marL="669925" lvl="1" indent="-285750">
              <a:buFont typeface="Wingdings" pitchFamily="2" charset="2"/>
              <a:buChar char="Ø"/>
            </a:pPr>
            <a:r>
              <a:rPr lang="en-US" dirty="0"/>
              <a:t>Should </a:t>
            </a:r>
            <a:r>
              <a:rPr lang="en-US" dirty="0" smtClean="0"/>
              <a:t>all institutions be </a:t>
            </a:r>
            <a:r>
              <a:rPr lang="en-US" dirty="0"/>
              <a:t>allowed to call themselves universities? </a:t>
            </a:r>
            <a:endParaRPr lang="en-US" dirty="0" smtClean="0"/>
          </a:p>
          <a:p>
            <a:pPr marL="669925" lvl="1" indent="-285750">
              <a:buFont typeface="Wingdings" pitchFamily="2" charset="2"/>
              <a:buChar char="Ø"/>
            </a:pPr>
            <a:r>
              <a:rPr lang="en-US" dirty="0" smtClean="0"/>
              <a:t>The </a:t>
            </a:r>
            <a:r>
              <a:rPr lang="en-US" dirty="0"/>
              <a:t>point is not what they're called - but what they </a:t>
            </a:r>
            <a:r>
              <a:rPr lang="en-US" dirty="0" smtClean="0"/>
              <a:t>actually do </a:t>
            </a:r>
            <a:r>
              <a:rPr lang="en-US" dirty="0"/>
              <a:t>- or </a:t>
            </a:r>
            <a:r>
              <a:rPr lang="en-US" dirty="0" smtClean="0"/>
              <a:t>….?</a:t>
            </a:r>
            <a:endParaRPr lang="en-US" dirty="0"/>
          </a:p>
        </p:txBody>
      </p:sp>
    </p:spTree>
    <p:extLst>
      <p:ext uri="{BB962C8B-B14F-4D97-AF65-F5344CB8AC3E}">
        <p14:creationId xmlns:p14="http://schemas.microsoft.com/office/powerpoint/2010/main" val="80142949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marL="193675" lvl="0" indent="-193675">
              <a:spcBef>
                <a:spcPct val="20000"/>
              </a:spcBef>
            </a:pPr>
            <a:r>
              <a:rPr lang="en-US" sz="2800" dirty="0" smtClean="0"/>
              <a:t>Norway (II)</a:t>
            </a:r>
            <a:endParaRPr lang="en-US" sz="2800" dirty="0"/>
          </a:p>
        </p:txBody>
      </p:sp>
      <p:sp>
        <p:nvSpPr>
          <p:cNvPr id="3" name="Plassholder for innhold 2"/>
          <p:cNvSpPr>
            <a:spLocks noGrp="1"/>
          </p:cNvSpPr>
          <p:nvPr>
            <p:ph idx="1"/>
          </p:nvPr>
        </p:nvSpPr>
        <p:spPr/>
        <p:txBody>
          <a:bodyPr/>
          <a:lstStyle/>
          <a:p>
            <a:r>
              <a:rPr lang="en-US" dirty="0" smtClean="0"/>
              <a:t>Outline of a new HE landscape in Norway</a:t>
            </a:r>
            <a:br>
              <a:rPr lang="en-US" dirty="0" smtClean="0"/>
            </a:br>
            <a:endParaRPr lang="en-US" dirty="0" smtClean="0"/>
          </a:p>
          <a:p>
            <a:pPr lvl="1">
              <a:buFont typeface="Arial" pitchFamily="34" charset="0"/>
              <a:buChar char="•"/>
            </a:pPr>
            <a:r>
              <a:rPr lang="en-US" dirty="0" smtClean="0">
                <a:solidFill>
                  <a:srgbClr val="000000"/>
                </a:solidFill>
              </a:rPr>
              <a:t>Several voluntary cooperation alliances and mergers</a:t>
            </a:r>
            <a:br>
              <a:rPr lang="en-US" dirty="0" smtClean="0">
                <a:solidFill>
                  <a:srgbClr val="000000"/>
                </a:solidFill>
              </a:rPr>
            </a:br>
            <a:endParaRPr lang="en-US" dirty="0" smtClean="0">
              <a:solidFill>
                <a:srgbClr val="000000"/>
              </a:solidFill>
            </a:endParaRPr>
          </a:p>
          <a:p>
            <a:pPr lvl="1">
              <a:buFont typeface="Arial" pitchFamily="34" charset="0"/>
              <a:buChar char="•"/>
            </a:pPr>
            <a:r>
              <a:rPr lang="en-US" dirty="0" smtClean="0">
                <a:solidFill>
                  <a:srgbClr val="000000"/>
                </a:solidFill>
              </a:rPr>
              <a:t>HEIs want to enhance their position in the regional, national and/or international HE market</a:t>
            </a:r>
            <a:br>
              <a:rPr lang="en-US" dirty="0" smtClean="0">
                <a:solidFill>
                  <a:srgbClr val="000000"/>
                </a:solidFill>
              </a:rPr>
            </a:br>
            <a:endParaRPr lang="en-US" dirty="0" smtClean="0">
              <a:solidFill>
                <a:srgbClr val="000000"/>
              </a:solidFill>
            </a:endParaRPr>
          </a:p>
          <a:p>
            <a:pPr lvl="1">
              <a:buFont typeface="Arial" pitchFamily="34" charset="0"/>
              <a:buChar char="•"/>
            </a:pPr>
            <a:r>
              <a:rPr lang="en-US" dirty="0" smtClean="0">
                <a:solidFill>
                  <a:srgbClr val="000000"/>
                </a:solidFill>
              </a:rPr>
              <a:t>The Ministry supports cooperation, specialization, concentration and division of labor</a:t>
            </a:r>
            <a:br>
              <a:rPr lang="en-US" dirty="0" smtClean="0">
                <a:solidFill>
                  <a:srgbClr val="000000"/>
                </a:solidFill>
              </a:rPr>
            </a:br>
            <a:endParaRPr lang="en-US" dirty="0" smtClean="0">
              <a:solidFill>
                <a:srgbClr val="000000"/>
              </a:solidFill>
            </a:endParaRPr>
          </a:p>
          <a:p>
            <a:pPr lvl="1">
              <a:buFont typeface="Arial" pitchFamily="34" charset="0"/>
              <a:buChar char="•"/>
            </a:pPr>
            <a:r>
              <a:rPr lang="en-US" dirty="0" smtClean="0">
                <a:solidFill>
                  <a:srgbClr val="000000"/>
                </a:solidFill>
              </a:rPr>
              <a:t>Rhetorical level: Stimulate quality along different axes in a diversified HE-system</a:t>
            </a:r>
            <a:endParaRPr lang="en-US" dirty="0">
              <a:solidFill>
                <a:srgbClr val="000000"/>
              </a:solidFill>
            </a:endParaRPr>
          </a:p>
          <a:p>
            <a:pPr lvl="1"/>
            <a:endParaRPr lang="nb-NO" dirty="0"/>
          </a:p>
        </p:txBody>
      </p:sp>
      <p:sp>
        <p:nvSpPr>
          <p:cNvPr id="4" name="Plassholder for lysbildenummer 3"/>
          <p:cNvSpPr>
            <a:spLocks noGrp="1"/>
          </p:cNvSpPr>
          <p:nvPr>
            <p:ph type="sldNum" sz="quarter" idx="12"/>
          </p:nvPr>
        </p:nvSpPr>
        <p:spPr/>
        <p:txBody>
          <a:bodyPr/>
          <a:lstStyle/>
          <a:p>
            <a:pPr>
              <a:defRPr/>
            </a:pPr>
            <a:r>
              <a:rPr lang="nb-NO" smtClean="0"/>
              <a:t>| </a:t>
            </a:r>
            <a:fld id="{313F51F8-B758-4109-9C57-F4AEA39E0997}" type="slidenum">
              <a:rPr lang="nb-NO" smtClean="0"/>
              <a:pPr>
                <a:defRPr/>
              </a:pPr>
              <a:t>11</a:t>
            </a:fld>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The Norwegian HE system</a:t>
            </a:r>
            <a:endParaRPr lang="en-US" dirty="0"/>
          </a:p>
        </p:txBody>
      </p:sp>
      <p:sp>
        <p:nvSpPr>
          <p:cNvPr id="4" name="Plassholder for lysbildenummer 3"/>
          <p:cNvSpPr>
            <a:spLocks noGrp="1"/>
          </p:cNvSpPr>
          <p:nvPr>
            <p:ph type="sldNum" sz="quarter" idx="12"/>
          </p:nvPr>
        </p:nvSpPr>
        <p:spPr/>
        <p:txBody>
          <a:bodyPr/>
          <a:lstStyle/>
          <a:p>
            <a:pPr>
              <a:defRPr/>
            </a:pPr>
            <a:r>
              <a:rPr lang="nb-NO" smtClean="0"/>
              <a:t>| </a:t>
            </a:r>
            <a:fld id="{313F51F8-B758-4109-9C57-F4AEA39E0997}" type="slidenum">
              <a:rPr lang="nb-NO" smtClean="0"/>
              <a:pPr>
                <a:defRPr/>
              </a:pPr>
              <a:t>12</a:t>
            </a:fld>
            <a:endParaRPr lang="en-US"/>
          </a:p>
        </p:txBody>
      </p:sp>
      <p:pic>
        <p:nvPicPr>
          <p:cNvPr id="5" name="Picture 2"/>
          <p:cNvPicPr preferRelativeResize="0">
            <a:picLocks noChangeArrowheads="1"/>
          </p:cNvPicPr>
          <p:nvPr/>
        </p:nvPicPr>
        <p:blipFill>
          <a:blip r:embed="rId3" cstate="print"/>
          <a:srcRect/>
          <a:stretch>
            <a:fillRect/>
          </a:stretch>
        </p:blipFill>
        <p:spPr bwMode="auto">
          <a:xfrm>
            <a:off x="2483768" y="1700808"/>
            <a:ext cx="3343275" cy="4429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How to measure diversity?</a:t>
            </a:r>
            <a:endParaRPr lang="en-GB" dirty="0"/>
          </a:p>
        </p:txBody>
      </p:sp>
      <p:sp>
        <p:nvSpPr>
          <p:cNvPr id="3" name="Plassholder for innhold 2"/>
          <p:cNvSpPr>
            <a:spLocks noGrp="1"/>
          </p:cNvSpPr>
          <p:nvPr>
            <p:ph idx="1"/>
          </p:nvPr>
        </p:nvSpPr>
        <p:spPr/>
        <p:txBody>
          <a:bodyPr/>
          <a:lstStyle/>
          <a:p>
            <a:r>
              <a:rPr lang="en-GB" dirty="0" smtClean="0"/>
              <a:t>As part of Result oriented Planning - the Ministry of Education and Research annually conducts an individual consultative steering dialogue meeting with each public HEI</a:t>
            </a:r>
          </a:p>
          <a:p>
            <a:pPr marL="669925" lvl="1" indent="-285750">
              <a:buFont typeface="Wingdings" pitchFamily="2" charset="2"/>
              <a:buChar char="Ø"/>
            </a:pPr>
            <a:r>
              <a:rPr lang="en-GB" dirty="0" smtClean="0"/>
              <a:t>Can be seen as an instrument to secure a diversified HE-sector in Norway</a:t>
            </a:r>
          </a:p>
          <a:p>
            <a:pPr marL="669925" lvl="1" indent="-285750">
              <a:buFont typeface="Wingdings" pitchFamily="2" charset="2"/>
              <a:buChar char="Ø"/>
            </a:pPr>
            <a:r>
              <a:rPr lang="en-GB" dirty="0" smtClean="0"/>
              <a:t>Measure diversity by different performance indicators – but in addition try to classify the HEIs institutional profiles</a:t>
            </a:r>
          </a:p>
          <a:p>
            <a:pPr marL="669925" lvl="1" indent="-285750">
              <a:buFont typeface="Wingdings" pitchFamily="2" charset="2"/>
              <a:buChar char="Ø"/>
            </a:pPr>
            <a:r>
              <a:rPr lang="en-GB" dirty="0" smtClean="0"/>
              <a:t>Developed a tool to describe the diversity in the Norwegian HE-sector – “The flower project”</a:t>
            </a:r>
            <a:endParaRPr lang="en-GB" dirty="0"/>
          </a:p>
        </p:txBody>
      </p:sp>
      <p:sp>
        <p:nvSpPr>
          <p:cNvPr id="4" name="Plassholder for lysbildenummer 3"/>
          <p:cNvSpPr>
            <a:spLocks noGrp="1"/>
          </p:cNvSpPr>
          <p:nvPr>
            <p:ph type="sldNum" sz="quarter" idx="12"/>
          </p:nvPr>
        </p:nvSpPr>
        <p:spPr/>
        <p:txBody>
          <a:bodyPr/>
          <a:lstStyle/>
          <a:p>
            <a:pPr>
              <a:defRPr/>
            </a:pPr>
            <a:r>
              <a:rPr lang="nb-NO" smtClean="0"/>
              <a:t>| </a:t>
            </a:r>
            <a:fld id="{313F51F8-B758-4109-9C57-F4AEA39E0997}" type="slidenum">
              <a:rPr lang="nb-NO" smtClean="0"/>
              <a:pPr>
                <a:defRPr/>
              </a:pPr>
              <a:t>13</a:t>
            </a:fld>
            <a:endParaRPr lang="en-US"/>
          </a:p>
        </p:txBody>
      </p:sp>
    </p:spTree>
    <p:extLst>
      <p:ext uri="{BB962C8B-B14F-4D97-AF65-F5344CB8AC3E}">
        <p14:creationId xmlns:p14="http://schemas.microsoft.com/office/powerpoint/2010/main" val="203972190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tel 1"/>
          <p:cNvSpPr>
            <a:spLocks noGrp="1"/>
          </p:cNvSpPr>
          <p:nvPr>
            <p:ph type="title"/>
          </p:nvPr>
        </p:nvSpPr>
        <p:spPr>
          <a:xfrm>
            <a:off x="500063" y="642938"/>
            <a:ext cx="8229600" cy="915987"/>
          </a:xfrm>
        </p:spPr>
        <p:txBody>
          <a:bodyPr/>
          <a:lstStyle/>
          <a:p>
            <a:pPr eaLnBrk="1" hangingPunct="1"/>
            <a:r>
              <a:rPr lang="en-US" sz="2800" dirty="0" smtClean="0"/>
              <a:t>Classification of higher education institutions – Institutional profiles</a:t>
            </a:r>
          </a:p>
        </p:txBody>
      </p:sp>
      <p:sp>
        <p:nvSpPr>
          <p:cNvPr id="151555" name="Plassholder for innhold 2"/>
          <p:cNvSpPr>
            <a:spLocks noGrp="1"/>
          </p:cNvSpPr>
          <p:nvPr>
            <p:ph idx="1"/>
          </p:nvPr>
        </p:nvSpPr>
        <p:spPr>
          <a:xfrm>
            <a:off x="457200" y="1552575"/>
            <a:ext cx="8229600" cy="4981575"/>
          </a:xfrm>
        </p:spPr>
        <p:txBody>
          <a:bodyPr/>
          <a:lstStyle/>
          <a:p>
            <a:pPr marL="0" indent="0">
              <a:buNone/>
            </a:pPr>
            <a:r>
              <a:rPr lang="en-US" sz="2400" dirty="0" smtClean="0"/>
              <a:t>Based on the EU classification project - U-Map</a:t>
            </a:r>
          </a:p>
          <a:p>
            <a:pPr eaLnBrk="1" hangingPunct="1">
              <a:buFont typeface="Arial" charset="0"/>
              <a:buChar char="•"/>
            </a:pPr>
            <a:r>
              <a:rPr lang="en-US" sz="2400" dirty="0" smtClean="0"/>
              <a:t>Important in order to:</a:t>
            </a:r>
          </a:p>
          <a:p>
            <a:pPr lvl="1" eaLnBrk="1" hangingPunct="1">
              <a:buFont typeface="Wingdings" pitchFamily="2" charset="2"/>
              <a:buChar char="Ø"/>
            </a:pPr>
            <a:r>
              <a:rPr lang="en-US" sz="2000" dirty="0"/>
              <a:t>Visualize the </a:t>
            </a:r>
            <a:r>
              <a:rPr lang="en-US" sz="2000" dirty="0" smtClean="0"/>
              <a:t>HEIs' </a:t>
            </a:r>
            <a:r>
              <a:rPr lang="en-US" sz="2000" dirty="0"/>
              <a:t>profiles and unique </a:t>
            </a:r>
            <a:r>
              <a:rPr lang="en-US" sz="2000" dirty="0" smtClean="0"/>
              <a:t>purposes</a:t>
            </a:r>
            <a:endParaRPr lang="en-US" sz="2000" dirty="0"/>
          </a:p>
          <a:p>
            <a:pPr lvl="1" eaLnBrk="1" hangingPunct="1">
              <a:buFont typeface="Wingdings" pitchFamily="2" charset="2"/>
              <a:buChar char="Ø"/>
            </a:pPr>
            <a:r>
              <a:rPr lang="en-US" sz="2000" dirty="0"/>
              <a:t>Support </a:t>
            </a:r>
            <a:r>
              <a:rPr lang="en-US" sz="2000" dirty="0" smtClean="0"/>
              <a:t>quality cultures </a:t>
            </a:r>
            <a:r>
              <a:rPr lang="en-US" sz="2000" dirty="0"/>
              <a:t>along different axes</a:t>
            </a:r>
          </a:p>
          <a:p>
            <a:pPr lvl="1" eaLnBrk="1" hangingPunct="1">
              <a:buFont typeface="Wingdings" pitchFamily="2" charset="2"/>
              <a:buChar char="Ø"/>
            </a:pPr>
            <a:r>
              <a:rPr lang="en-US" sz="2000" dirty="0" smtClean="0"/>
              <a:t>Strengthen the HEIs’ capabilities </a:t>
            </a:r>
            <a:r>
              <a:rPr lang="en-US" sz="2000" dirty="0"/>
              <a:t>to formulate clear objectives and strategies</a:t>
            </a:r>
          </a:p>
          <a:p>
            <a:pPr lvl="1" eaLnBrk="1" hangingPunct="1">
              <a:buFont typeface="Wingdings" pitchFamily="2" charset="2"/>
              <a:buChar char="Ø"/>
            </a:pPr>
            <a:r>
              <a:rPr lang="en-US" sz="2000" dirty="0" smtClean="0"/>
              <a:t>To show the HEIs’ profiles and purposes </a:t>
            </a:r>
            <a:r>
              <a:rPr lang="en-US" sz="2000" dirty="0"/>
              <a:t>to the outside world</a:t>
            </a:r>
          </a:p>
          <a:p>
            <a:pPr lvl="1" eaLnBrk="1" hangingPunct="1">
              <a:buFont typeface="Wingdings" pitchFamily="2" charset="2"/>
              <a:buChar char="Ø"/>
            </a:pPr>
            <a:r>
              <a:rPr lang="en-US" sz="2000" dirty="0"/>
              <a:t>Facilitate comparison between similar </a:t>
            </a:r>
            <a:r>
              <a:rPr lang="en-US" sz="2000" dirty="0" smtClean="0"/>
              <a:t>HEIs </a:t>
            </a:r>
            <a:r>
              <a:rPr lang="en-US" sz="2000" dirty="0"/>
              <a:t>(difficult with the current </a:t>
            </a:r>
            <a:r>
              <a:rPr lang="en-US" sz="2000" dirty="0" smtClean="0"/>
              <a:t>ranking system</a:t>
            </a:r>
            <a:r>
              <a:rPr lang="en-US" sz="2000" dirty="0"/>
              <a:t>)</a:t>
            </a:r>
          </a:p>
          <a:p>
            <a:pPr lvl="1" eaLnBrk="1" hangingPunct="1">
              <a:buFont typeface="Wingdings" pitchFamily="2" charset="2"/>
              <a:buChar char="Ø"/>
            </a:pPr>
            <a:r>
              <a:rPr lang="en-US" sz="2000" dirty="0" smtClean="0"/>
              <a:t>Can be developed to be a useful input in the </a:t>
            </a:r>
            <a:r>
              <a:rPr lang="en-US" sz="2000" dirty="0"/>
              <a:t>Ministry's management </a:t>
            </a:r>
            <a:r>
              <a:rPr lang="en-US" sz="2000" dirty="0" smtClean="0"/>
              <a:t>and steering of </a:t>
            </a:r>
            <a:r>
              <a:rPr lang="en-US" sz="2000" dirty="0"/>
              <a:t>the higher education sector</a:t>
            </a:r>
          </a:p>
          <a:p>
            <a:pPr eaLnBrk="1" hangingPunct="1">
              <a:buFont typeface="Arial" charset="0"/>
              <a:buChar char="•"/>
            </a:pPr>
            <a:endParaRPr lang="nb-NO" dirty="0" smtClean="0"/>
          </a:p>
        </p:txBody>
      </p:sp>
    </p:spTree>
    <p:extLst>
      <p:ext uri="{BB962C8B-B14F-4D97-AF65-F5344CB8AC3E}">
        <p14:creationId xmlns:p14="http://schemas.microsoft.com/office/powerpoint/2010/main" val="48651324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tel 1"/>
          <p:cNvSpPr>
            <a:spLocks noGrp="1"/>
          </p:cNvSpPr>
          <p:nvPr>
            <p:ph type="title"/>
          </p:nvPr>
        </p:nvSpPr>
        <p:spPr>
          <a:xfrm>
            <a:off x="1600200" y="692696"/>
            <a:ext cx="6705600" cy="864096"/>
          </a:xfrm>
        </p:spPr>
        <p:txBody>
          <a:bodyPr/>
          <a:lstStyle/>
          <a:p>
            <a:pPr eaLnBrk="1" hangingPunct="1"/>
            <a:r>
              <a:rPr lang="en-US" sz="2800" dirty="0"/>
              <a:t>Classification of higher education institutions – Institutional profiles</a:t>
            </a:r>
            <a:endParaRPr lang="nb-NO" sz="2800" dirty="0" smtClean="0"/>
          </a:p>
        </p:txBody>
      </p:sp>
      <p:sp>
        <p:nvSpPr>
          <p:cNvPr id="3" name="Plassholder for innhold 2"/>
          <p:cNvSpPr>
            <a:spLocks noGrp="1"/>
          </p:cNvSpPr>
          <p:nvPr>
            <p:ph idx="1"/>
          </p:nvPr>
        </p:nvSpPr>
        <p:spPr>
          <a:xfrm>
            <a:off x="457200" y="1600200"/>
            <a:ext cx="8229600" cy="5038725"/>
          </a:xfrm>
        </p:spPr>
        <p:txBody>
          <a:bodyPr rtlCol="0">
            <a:normAutofit/>
          </a:bodyPr>
          <a:lstStyle/>
          <a:p>
            <a:pPr eaLnBrk="1" fontAlgn="auto" hangingPunct="1">
              <a:spcAft>
                <a:spcPts val="0"/>
              </a:spcAft>
              <a:buFont typeface="Arial" pitchFamily="34" charset="0"/>
              <a:buChar char="•"/>
              <a:defRPr/>
            </a:pPr>
            <a:r>
              <a:rPr lang="en-US" sz="2800" dirty="0" smtClean="0"/>
              <a:t>Norway is in a unique position though the national database for statistics on higher education (DBH) </a:t>
            </a:r>
          </a:p>
          <a:p>
            <a:pPr eaLnBrk="1" fontAlgn="auto" hangingPunct="1">
              <a:spcAft>
                <a:spcPts val="0"/>
              </a:spcAft>
              <a:buFont typeface="Arial" pitchFamily="34" charset="0"/>
              <a:buChar char="•"/>
              <a:defRPr/>
            </a:pPr>
            <a:r>
              <a:rPr lang="en-US" sz="2800" dirty="0"/>
              <a:t>Statistical information on </a:t>
            </a:r>
            <a:r>
              <a:rPr lang="en-US" sz="2800" dirty="0" smtClean="0"/>
              <a:t>the institutional </a:t>
            </a:r>
            <a:r>
              <a:rPr lang="en-US" sz="2800" dirty="0"/>
              <a:t>level is reported from all the HEIs to  </a:t>
            </a:r>
            <a:r>
              <a:rPr lang="en-US" sz="2800" dirty="0" smtClean="0"/>
              <a:t>DBH</a:t>
            </a:r>
          </a:p>
          <a:p>
            <a:pPr marL="727075" lvl="1" indent="-342900" eaLnBrk="1" fontAlgn="auto" hangingPunct="1">
              <a:spcAft>
                <a:spcPts val="0"/>
              </a:spcAft>
              <a:buFont typeface="Wingdings" pitchFamily="2" charset="2"/>
              <a:buChar char="Ø"/>
              <a:defRPr/>
            </a:pPr>
            <a:r>
              <a:rPr lang="en-US" sz="2000" dirty="0" smtClean="0"/>
              <a:t>All </a:t>
            </a:r>
            <a:r>
              <a:rPr lang="en-US" sz="2000" dirty="0"/>
              <a:t>the dimensions – and most of the indicators in the U-Map project, are covered in our national public statistics </a:t>
            </a:r>
            <a:endParaRPr lang="en-US" sz="2000" dirty="0" smtClean="0"/>
          </a:p>
          <a:p>
            <a:pPr eaLnBrk="1" fontAlgn="auto" hangingPunct="1">
              <a:spcAft>
                <a:spcPts val="0"/>
              </a:spcAft>
              <a:buFont typeface="Arial" pitchFamily="34" charset="0"/>
              <a:buChar char="•"/>
              <a:defRPr/>
            </a:pPr>
            <a:r>
              <a:rPr lang="en-US" sz="2800" dirty="0" smtClean="0"/>
              <a:t>This </a:t>
            </a:r>
            <a:r>
              <a:rPr lang="en-US" sz="2800" dirty="0"/>
              <a:t>gives the Ministry a possibility to develop a somewhat simplified and modified version of the U-Map </a:t>
            </a:r>
            <a:r>
              <a:rPr lang="en-US" sz="2800" dirty="0" smtClean="0"/>
              <a:t>project – based on statistical register data</a:t>
            </a:r>
            <a:endParaRPr lang="en-US" sz="2800" dirty="0"/>
          </a:p>
        </p:txBody>
      </p:sp>
    </p:spTree>
    <p:extLst>
      <p:ext uri="{BB962C8B-B14F-4D97-AF65-F5344CB8AC3E}">
        <p14:creationId xmlns:p14="http://schemas.microsoft.com/office/powerpoint/2010/main" val="235134483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tel 1"/>
          <p:cNvSpPr>
            <a:spLocks noGrp="1"/>
          </p:cNvSpPr>
          <p:nvPr>
            <p:ph type="title"/>
          </p:nvPr>
        </p:nvSpPr>
        <p:spPr>
          <a:xfrm>
            <a:off x="1600200" y="838200"/>
            <a:ext cx="6705600" cy="790600"/>
          </a:xfrm>
        </p:spPr>
        <p:txBody>
          <a:bodyPr/>
          <a:lstStyle/>
          <a:p>
            <a:pPr eaLnBrk="1" hangingPunct="1"/>
            <a:r>
              <a:rPr lang="en-US" sz="2800" dirty="0"/>
              <a:t>Classification of higher education institutions – Institutional profiles</a:t>
            </a:r>
            <a:endParaRPr lang="nb-NO" sz="2800" dirty="0" smtClean="0"/>
          </a:p>
        </p:txBody>
      </p:sp>
      <p:sp>
        <p:nvSpPr>
          <p:cNvPr id="153603" name="Plassholder for innhold 2"/>
          <p:cNvSpPr>
            <a:spLocks noGrp="1"/>
          </p:cNvSpPr>
          <p:nvPr>
            <p:ph idx="1"/>
          </p:nvPr>
        </p:nvSpPr>
        <p:spPr/>
        <p:txBody>
          <a:bodyPr/>
          <a:lstStyle/>
          <a:p>
            <a:pPr eaLnBrk="1" hangingPunct="1">
              <a:buFont typeface="Arial" pitchFamily="34" charset="0"/>
              <a:buChar char="•"/>
            </a:pPr>
            <a:r>
              <a:rPr lang="en-US" dirty="0"/>
              <a:t>These are indicators that are part of the </a:t>
            </a:r>
            <a:r>
              <a:rPr lang="en-US" dirty="0" smtClean="0"/>
              <a:t>national funding system, performance indicators that are reported to </a:t>
            </a:r>
            <a:r>
              <a:rPr lang="en-US" dirty="0"/>
              <a:t>the </a:t>
            </a:r>
            <a:r>
              <a:rPr lang="en-US" dirty="0" smtClean="0"/>
              <a:t>Ministry, </a:t>
            </a:r>
            <a:r>
              <a:rPr lang="en-US" dirty="0"/>
              <a:t>and other </a:t>
            </a:r>
            <a:r>
              <a:rPr lang="en-US" dirty="0" smtClean="0"/>
              <a:t>quality assured indicators</a:t>
            </a:r>
            <a:endParaRPr lang="en-US" dirty="0"/>
          </a:p>
          <a:p>
            <a:pPr eaLnBrk="1" hangingPunct="1">
              <a:buFont typeface="Arial" pitchFamily="34" charset="0"/>
              <a:buChar char="•"/>
            </a:pPr>
            <a:r>
              <a:rPr lang="en-US" dirty="0"/>
              <a:t>The project has been named "Flower" - and shows roughly the </a:t>
            </a:r>
            <a:r>
              <a:rPr lang="en-US" dirty="0" smtClean="0"/>
              <a:t>institutional </a:t>
            </a:r>
            <a:r>
              <a:rPr lang="en-US" dirty="0"/>
              <a:t>profiles we have in the Norwegian higher </a:t>
            </a:r>
            <a:r>
              <a:rPr lang="en-US" dirty="0" smtClean="0"/>
              <a:t>education system</a:t>
            </a:r>
            <a:endParaRPr lang="en-US" dirty="0"/>
          </a:p>
          <a:p>
            <a:pPr eaLnBrk="1" hangingPunct="1">
              <a:buFont typeface="Arial" pitchFamily="34" charset="0"/>
              <a:buChar char="•"/>
            </a:pPr>
            <a:r>
              <a:rPr lang="en-US" dirty="0"/>
              <a:t>Check out </a:t>
            </a:r>
            <a:r>
              <a:rPr lang="en-US" dirty="0" smtClean="0"/>
              <a:t>DBH’s website: </a:t>
            </a:r>
          </a:p>
          <a:p>
            <a:pPr marL="379413" lvl="1" indent="0" eaLnBrk="1" hangingPunct="1"/>
            <a:r>
              <a:rPr lang="nb-NO" sz="3200" dirty="0" smtClean="0">
                <a:hlinkClick r:id="rId3"/>
              </a:rPr>
              <a:t>http://dbh.nsd.uib.no</a:t>
            </a:r>
            <a:endParaRPr lang="nb-NO" sz="3200" dirty="0" smtClean="0"/>
          </a:p>
          <a:p>
            <a:pPr lvl="2" eaLnBrk="1" hangingPunct="1"/>
            <a:endParaRPr lang="nb-NO" dirty="0" smtClean="0"/>
          </a:p>
        </p:txBody>
      </p:sp>
    </p:spTree>
    <p:extLst>
      <p:ext uri="{BB962C8B-B14F-4D97-AF65-F5344CB8AC3E}">
        <p14:creationId xmlns:p14="http://schemas.microsoft.com/office/powerpoint/2010/main" val="225510327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904385120"/>
              </p:ext>
            </p:extLst>
          </p:nvPr>
        </p:nvGraphicFramePr>
        <p:xfrm>
          <a:off x="142875" y="714375"/>
          <a:ext cx="8929689" cy="6000749"/>
        </p:xfrm>
        <a:graphic>
          <a:graphicData uri="http://schemas.openxmlformats.org/drawingml/2006/table">
            <a:tbl>
              <a:tblPr/>
              <a:tblGrid>
                <a:gridCol w="2976240"/>
                <a:gridCol w="2976240"/>
                <a:gridCol w="2977209"/>
              </a:tblGrid>
              <a:tr h="315829">
                <a:tc>
                  <a:txBody>
                    <a:bodyPr/>
                    <a:lstStyle/>
                    <a:p>
                      <a:pPr>
                        <a:spcAft>
                          <a:spcPts val="0"/>
                        </a:spcAft>
                      </a:pPr>
                      <a:r>
                        <a:rPr lang="nb-NO" sz="1400" b="1" dirty="0" err="1" smtClean="0">
                          <a:solidFill>
                            <a:srgbClr val="FFFFFF"/>
                          </a:solidFill>
                          <a:latin typeface="Verdana"/>
                          <a:ea typeface="Times New Roman"/>
                        </a:rPr>
                        <a:t>Size</a:t>
                      </a:r>
                      <a:endParaRPr lang="nb-NO"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7788"/>
                    </a:solidFill>
                  </a:tcPr>
                </a:tc>
                <a:tc>
                  <a:txBody>
                    <a:bodyPr/>
                    <a:lstStyle/>
                    <a:p>
                      <a:pPr>
                        <a:spcAft>
                          <a:spcPts val="0"/>
                        </a:spcAft>
                      </a:pPr>
                      <a:r>
                        <a:rPr lang="nb-NO" sz="1400" b="1" dirty="0" smtClean="0">
                          <a:solidFill>
                            <a:srgbClr val="FFFFFF"/>
                          </a:solidFill>
                          <a:latin typeface="Verdana"/>
                          <a:ea typeface="Times New Roman"/>
                        </a:rPr>
                        <a:t>Education</a:t>
                      </a:r>
                      <a:endParaRPr lang="nb-NO"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7788"/>
                    </a:solidFill>
                  </a:tcPr>
                </a:tc>
                <a:tc>
                  <a:txBody>
                    <a:bodyPr/>
                    <a:lstStyle/>
                    <a:p>
                      <a:pPr>
                        <a:spcAft>
                          <a:spcPts val="0"/>
                        </a:spcAft>
                      </a:pPr>
                      <a:r>
                        <a:rPr lang="nb-NO" sz="1400" b="1" dirty="0" smtClean="0">
                          <a:solidFill>
                            <a:srgbClr val="FFFFFF"/>
                          </a:solidFill>
                          <a:latin typeface="Verdana"/>
                          <a:ea typeface="Times New Roman"/>
                        </a:rPr>
                        <a:t>Research</a:t>
                      </a:r>
                      <a:endParaRPr lang="nb-NO"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7788"/>
                    </a:solidFill>
                  </a:tcPr>
                </a:tc>
              </a:tr>
              <a:tr h="2526631">
                <a:tc>
                  <a:txBody>
                    <a:bodyPr/>
                    <a:lstStyle/>
                    <a:p>
                      <a:pPr marL="342900" lvl="0" indent="-342900">
                        <a:spcAft>
                          <a:spcPts val="0"/>
                        </a:spcAft>
                        <a:buFont typeface="Symbol"/>
                        <a:buChar char=""/>
                      </a:pPr>
                      <a:r>
                        <a:rPr lang="en-US" sz="1400" noProof="0" dirty="0" smtClean="0">
                          <a:latin typeface="Verdana"/>
                          <a:ea typeface="Times New Roman"/>
                        </a:rPr>
                        <a:t>Size of institution (measured in number of students)</a:t>
                      </a:r>
                      <a:endParaRPr lang="en-US" sz="1400" noProof="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400" noProof="0" dirty="0" smtClean="0">
                          <a:latin typeface="Verdana"/>
                          <a:ea typeface="Times New Roman"/>
                        </a:rPr>
                        <a:t>Vocationally oriented profile</a:t>
                      </a:r>
                      <a:endParaRPr lang="en-US" sz="1400" noProof="0" dirty="0" smtClean="0">
                        <a:latin typeface="Times New Roman"/>
                        <a:ea typeface="Times New Roman"/>
                      </a:endParaRPr>
                    </a:p>
                    <a:p>
                      <a:pPr marL="342900" lvl="0" indent="-342900">
                        <a:spcAft>
                          <a:spcPts val="0"/>
                        </a:spcAft>
                        <a:buFont typeface="Symbol"/>
                        <a:buChar char=""/>
                      </a:pPr>
                      <a:r>
                        <a:rPr lang="nb-NO" sz="1400" noProof="0" dirty="0" smtClean="0">
                          <a:latin typeface="Verdana"/>
                          <a:ea typeface="Times New Roman"/>
                        </a:rPr>
                        <a:t>Master</a:t>
                      </a:r>
                      <a:r>
                        <a:rPr lang="nb-NO" sz="1400" baseline="0" noProof="0" dirty="0" smtClean="0">
                          <a:latin typeface="Verdana"/>
                          <a:ea typeface="Times New Roman"/>
                        </a:rPr>
                        <a:t> students</a:t>
                      </a:r>
                      <a:endParaRPr lang="nb-NO" sz="1400" noProof="0" dirty="0">
                        <a:latin typeface="Times New Roman"/>
                        <a:ea typeface="Times New Roman"/>
                      </a:endParaRPr>
                    </a:p>
                    <a:p>
                      <a:pPr marL="342900" lvl="0" indent="-342900">
                        <a:spcAft>
                          <a:spcPts val="0"/>
                        </a:spcAft>
                        <a:buFont typeface="Symbol"/>
                        <a:buChar char=""/>
                      </a:pPr>
                      <a:r>
                        <a:rPr lang="en-US" sz="1400" noProof="0" dirty="0" smtClean="0">
                          <a:latin typeface="Verdana"/>
                          <a:ea typeface="Times New Roman"/>
                        </a:rPr>
                        <a:t>Continuing and further education students</a:t>
                      </a:r>
                      <a:endParaRPr lang="en-US" sz="1400" noProof="0" dirty="0" smtClean="0">
                        <a:latin typeface="Times New Roman"/>
                        <a:ea typeface="Times New Roman"/>
                      </a:endParaRPr>
                    </a:p>
                    <a:p>
                      <a:pPr marL="342900" lvl="0" indent="-342900">
                        <a:spcAft>
                          <a:spcPts val="0"/>
                        </a:spcAft>
                        <a:buFont typeface="Symbol"/>
                        <a:buChar char=""/>
                      </a:pPr>
                      <a:r>
                        <a:rPr lang="en-US" sz="1400" noProof="0" dirty="0" smtClean="0">
                          <a:latin typeface="Verdana"/>
                          <a:ea typeface="Times New Roman"/>
                        </a:rPr>
                        <a:t>Student credit points production</a:t>
                      </a:r>
                      <a:endParaRPr lang="en-US" sz="1400" noProof="0" dirty="0" smtClean="0">
                        <a:latin typeface="Times New Roman"/>
                        <a:ea typeface="Times New Roman"/>
                      </a:endParaRPr>
                    </a:p>
                    <a:p>
                      <a:pPr marL="342900" lvl="0" indent="-342900">
                        <a:spcAft>
                          <a:spcPts val="0"/>
                        </a:spcAft>
                        <a:buFont typeface="Symbol"/>
                        <a:buChar char=""/>
                      </a:pPr>
                      <a:r>
                        <a:rPr lang="en-US" sz="1400" noProof="0" dirty="0" smtClean="0">
                          <a:latin typeface="Verdana"/>
                          <a:ea typeface="Times New Roman"/>
                        </a:rPr>
                        <a:t>The students’</a:t>
                      </a:r>
                      <a:r>
                        <a:rPr lang="en-US" sz="1400" baseline="0" noProof="0" dirty="0" smtClean="0">
                          <a:latin typeface="Verdana"/>
                          <a:ea typeface="Times New Roman"/>
                        </a:rPr>
                        <a:t> age profile</a:t>
                      </a:r>
                      <a:endParaRPr lang="en-US" sz="1400" noProof="0" dirty="0" smtClean="0">
                        <a:latin typeface="Times New Roman"/>
                        <a:ea typeface="Times New Roman"/>
                      </a:endParaRPr>
                    </a:p>
                    <a:p>
                      <a:pPr marL="342900" lvl="0" indent="-342900">
                        <a:spcAft>
                          <a:spcPts val="0"/>
                        </a:spcAft>
                        <a:buFont typeface="Symbol"/>
                        <a:buChar char=""/>
                      </a:pPr>
                      <a:r>
                        <a:rPr lang="nb-NO" sz="1400" kern="1200" noProof="0" dirty="0" smtClean="0">
                          <a:solidFill>
                            <a:schemeClr val="tx1"/>
                          </a:solidFill>
                          <a:latin typeface="Verdana"/>
                          <a:ea typeface="Times New Roman"/>
                          <a:cs typeface="+mn-cs"/>
                        </a:rPr>
                        <a:t>Part-time students </a:t>
                      </a:r>
                      <a:endParaRPr lang="nb-NO" sz="1400" kern="1200" noProof="0" dirty="0">
                        <a:solidFill>
                          <a:schemeClr val="tx1"/>
                        </a:solidFill>
                        <a:latin typeface="Verdana"/>
                        <a:ea typeface="Times New Roman"/>
                        <a:cs typeface="+mn-cs"/>
                      </a:endParaRPr>
                    </a:p>
                    <a:p>
                      <a:pPr marL="342900" lvl="0" indent="-342900">
                        <a:spcAft>
                          <a:spcPts val="0"/>
                        </a:spcAft>
                        <a:buFont typeface="Symbol"/>
                        <a:buChar char=""/>
                      </a:pPr>
                      <a:r>
                        <a:rPr lang="en-US" sz="1400" noProof="0" dirty="0" smtClean="0">
                          <a:latin typeface="Verdana"/>
                          <a:ea typeface="Times New Roman"/>
                        </a:rPr>
                        <a:t>Student popularity (number of qualified applicants)</a:t>
                      </a:r>
                      <a:endParaRPr lang="en-US" sz="1400" noProof="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400" noProof="0" dirty="0" smtClean="0">
                          <a:latin typeface="Verdana"/>
                          <a:ea typeface="Times New Roman"/>
                        </a:rPr>
                        <a:t>Academic</a:t>
                      </a:r>
                      <a:r>
                        <a:rPr lang="en-US" sz="1400" baseline="0" noProof="0" dirty="0" smtClean="0">
                          <a:latin typeface="Verdana"/>
                          <a:ea typeface="Times New Roman"/>
                        </a:rPr>
                        <a:t> staff profile </a:t>
                      </a:r>
                      <a:r>
                        <a:rPr lang="en-US" sz="1400" noProof="0" dirty="0" smtClean="0">
                          <a:latin typeface="Verdana"/>
                          <a:ea typeface="Times New Roman"/>
                        </a:rPr>
                        <a:t>(share of associate professors and professors)</a:t>
                      </a:r>
                      <a:endParaRPr lang="en-US" sz="1400" noProof="0" dirty="0" smtClean="0">
                        <a:latin typeface="Times New Roman"/>
                        <a:ea typeface="Times New Roman"/>
                      </a:endParaRPr>
                    </a:p>
                    <a:p>
                      <a:pPr marL="342900" lvl="0" indent="-342900">
                        <a:spcAft>
                          <a:spcPts val="0"/>
                        </a:spcAft>
                        <a:buFont typeface="Symbol"/>
                        <a:buChar char=""/>
                      </a:pPr>
                      <a:r>
                        <a:rPr lang="en-US" sz="1400" noProof="0" dirty="0" smtClean="0">
                          <a:latin typeface="Verdana"/>
                          <a:ea typeface="Times New Roman"/>
                        </a:rPr>
                        <a:t>Doctoral degree production)</a:t>
                      </a:r>
                      <a:endParaRPr lang="en-US" sz="1400" noProof="0" dirty="0" smtClean="0">
                        <a:latin typeface="Times New Roman"/>
                        <a:ea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400" noProof="0" dirty="0" smtClean="0">
                          <a:latin typeface="Verdana"/>
                          <a:ea typeface="Times New Roman"/>
                        </a:rPr>
                        <a:t>Academic publication </a:t>
                      </a:r>
                      <a:r>
                        <a:rPr lang="en-US" sz="1400" kern="1200" noProof="0" dirty="0" smtClean="0">
                          <a:solidFill>
                            <a:schemeClr val="tx1"/>
                          </a:solidFill>
                          <a:latin typeface="Verdana"/>
                          <a:ea typeface="Times New Roman"/>
                          <a:cs typeface="+mn-cs"/>
                        </a:rPr>
                        <a:t>(</a:t>
                      </a:r>
                      <a:r>
                        <a:rPr lang="en-US" sz="1400" kern="1200" dirty="0" smtClean="0">
                          <a:solidFill>
                            <a:schemeClr val="tx1"/>
                          </a:solidFill>
                          <a:latin typeface="Verdana"/>
                          <a:ea typeface="Times New Roman"/>
                          <a:cs typeface="+mn-cs"/>
                        </a:rPr>
                        <a:t>extent of publication </a:t>
                      </a:r>
                      <a:r>
                        <a:rPr lang="en-US" sz="1400" kern="1200" noProof="0" dirty="0" smtClean="0">
                          <a:solidFill>
                            <a:schemeClr val="tx1"/>
                          </a:solidFill>
                          <a:latin typeface="Verdana"/>
                          <a:ea typeface="Times New Roman"/>
                          <a:cs typeface="+mn-cs"/>
                        </a:rPr>
                        <a:t>points)</a:t>
                      </a:r>
                    </a:p>
                    <a:p>
                      <a:pPr marL="342900" lvl="0" indent="-342900">
                        <a:spcAft>
                          <a:spcPts val="0"/>
                        </a:spcAft>
                        <a:buFont typeface="Symbol"/>
                        <a:buChar char=""/>
                      </a:pPr>
                      <a:r>
                        <a:rPr lang="en-US" sz="1400" noProof="0" dirty="0" smtClean="0">
                          <a:latin typeface="Verdana"/>
                          <a:ea typeface="Times New Roman"/>
                        </a:rPr>
                        <a:t>Research funds from EU and NRC (Norwegian</a:t>
                      </a:r>
                      <a:r>
                        <a:rPr lang="en-US" sz="1400" baseline="0" noProof="0" dirty="0" smtClean="0">
                          <a:latin typeface="Verdana"/>
                          <a:ea typeface="Times New Roman"/>
                        </a:rPr>
                        <a:t> Research Council)</a:t>
                      </a:r>
                      <a:endParaRPr lang="en-US" sz="1400" noProof="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658">
                <a:tc>
                  <a:txBody>
                    <a:bodyPr/>
                    <a:lstStyle/>
                    <a:p>
                      <a:pPr rtl="0"/>
                      <a:r>
                        <a:rPr lang="en-US" sz="1400" b="1" kern="1200" noProof="0" dirty="0" smtClean="0">
                          <a:solidFill>
                            <a:srgbClr val="FFFFFF"/>
                          </a:solidFill>
                          <a:latin typeface="Verdana"/>
                          <a:ea typeface="Times New Roman"/>
                          <a:cs typeface="+mn-cs"/>
                        </a:rPr>
                        <a:t>Economics and Resource Management</a:t>
                      </a:r>
                      <a:endParaRPr lang="en-US" sz="1400" b="1" kern="1200" noProof="0" dirty="0">
                        <a:solidFill>
                          <a:srgbClr val="FFFFFF"/>
                        </a:solidFill>
                        <a:latin typeface="Verdana"/>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7788"/>
                    </a:solidFill>
                  </a:tcPr>
                </a:tc>
                <a:tc>
                  <a:txBody>
                    <a:bodyPr/>
                    <a:lstStyle/>
                    <a:p>
                      <a:pPr>
                        <a:spcAft>
                          <a:spcPts val="0"/>
                        </a:spcAft>
                      </a:pPr>
                      <a:r>
                        <a:rPr lang="en-US" sz="1400" b="1" noProof="0" dirty="0" smtClean="0">
                          <a:solidFill>
                            <a:srgbClr val="FFFFFF"/>
                          </a:solidFill>
                          <a:latin typeface="Verdana"/>
                          <a:ea typeface="Times New Roman"/>
                        </a:rPr>
                        <a:t>Internationalization</a:t>
                      </a:r>
                      <a:endParaRPr lang="en-US" sz="1400" noProof="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7788"/>
                    </a:solidFill>
                  </a:tcPr>
                </a:tc>
                <a:tc>
                  <a:txBody>
                    <a:bodyPr/>
                    <a:lstStyle/>
                    <a:p>
                      <a:pPr>
                        <a:spcAft>
                          <a:spcPts val="0"/>
                        </a:spcAft>
                      </a:pPr>
                      <a:r>
                        <a:rPr lang="en-US" sz="1400" b="1" noProof="0" dirty="0" smtClean="0">
                          <a:solidFill>
                            <a:srgbClr val="FFFFFF"/>
                          </a:solidFill>
                          <a:latin typeface="Verdana"/>
                          <a:ea typeface="Times New Roman"/>
                        </a:rPr>
                        <a:t>Relations with society</a:t>
                      </a:r>
                      <a:endParaRPr lang="en-US" sz="1400" noProof="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7788"/>
                    </a:solidFill>
                  </a:tcPr>
                </a:tc>
              </a:tr>
              <a:tr h="2526631">
                <a:tc>
                  <a:txBody>
                    <a:bodyPr/>
                    <a:lstStyle/>
                    <a:p>
                      <a:pPr marL="285750" lvl="0" indent="-285750">
                        <a:spcAft>
                          <a:spcPts val="0"/>
                        </a:spcAft>
                        <a:buFont typeface="Arial" pitchFamily="34" charset="0"/>
                        <a:buChar char="•"/>
                      </a:pPr>
                      <a:r>
                        <a:rPr lang="en-US" sz="1400" noProof="0" dirty="0" smtClean="0">
                          <a:latin typeface="Verdana"/>
                          <a:ea typeface="Times New Roman"/>
                        </a:rPr>
                        <a:t>Implementation</a:t>
                      </a:r>
                      <a:r>
                        <a:rPr lang="en-US" sz="1400" baseline="0" noProof="0" dirty="0" smtClean="0">
                          <a:latin typeface="Verdana"/>
                          <a:ea typeface="Times New Roman"/>
                        </a:rPr>
                        <a:t> of the budget (Write-off)</a:t>
                      </a:r>
                      <a:endParaRPr lang="nb-NO" sz="1400" noProof="0" dirty="0" smtClean="0">
                        <a:latin typeface="Times New Roman"/>
                        <a:ea typeface="Times New Roman"/>
                      </a:endParaRPr>
                    </a:p>
                    <a:p>
                      <a:pPr marL="285750" indent="-285750" rtl="0">
                        <a:buFont typeface="Arial" pitchFamily="34" charset="0"/>
                        <a:buChar char="•"/>
                      </a:pPr>
                      <a:r>
                        <a:rPr lang="en-US" sz="1400" kern="1200" noProof="0" dirty="0" smtClean="0">
                          <a:solidFill>
                            <a:schemeClr val="tx1"/>
                          </a:solidFill>
                          <a:latin typeface="Verdana"/>
                          <a:ea typeface="Times New Roman"/>
                          <a:cs typeface="+mn-cs"/>
                        </a:rPr>
                        <a:t>Allowance (</a:t>
                      </a:r>
                      <a:r>
                        <a:rPr lang="en-US" sz="1400" kern="1200" dirty="0" smtClean="0">
                          <a:solidFill>
                            <a:schemeClr val="tx1"/>
                          </a:solidFill>
                          <a:latin typeface="Verdana"/>
                          <a:ea typeface="Times New Roman"/>
                          <a:cs typeface="+mn-cs"/>
                        </a:rPr>
                        <a:t>Provisions as a percentage of revenue)</a:t>
                      </a:r>
                    </a:p>
                    <a:p>
                      <a:pPr marL="285750" lvl="0" indent="-285750">
                        <a:spcAft>
                          <a:spcPts val="0"/>
                        </a:spcAft>
                        <a:buFont typeface="Arial" pitchFamily="34" charset="0"/>
                        <a:buChar char="•"/>
                      </a:pPr>
                      <a:r>
                        <a:rPr lang="en-US" sz="1400" noProof="0" dirty="0" smtClean="0">
                          <a:latin typeface="Verdana"/>
                          <a:ea typeface="Times New Roman"/>
                        </a:rPr>
                        <a:t>Commission contract work</a:t>
                      </a:r>
                    </a:p>
                    <a:p>
                      <a:pPr marL="285750" lvl="0" indent="-285750">
                        <a:spcAft>
                          <a:spcPts val="0"/>
                        </a:spcAft>
                        <a:buFont typeface="Arial" pitchFamily="34" charset="0"/>
                        <a:buChar char="•"/>
                      </a:pPr>
                      <a:r>
                        <a:rPr lang="en-US" sz="1400" kern="1200" noProof="0" dirty="0" smtClean="0">
                          <a:solidFill>
                            <a:schemeClr val="tx1"/>
                          </a:solidFill>
                          <a:latin typeface="Verdana"/>
                          <a:ea typeface="Times New Roman"/>
                          <a:cs typeface="+mn-cs"/>
                        </a:rPr>
                        <a:t>Liquidity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nb-NO" sz="1400" kern="1200" noProof="0" dirty="0" smtClean="0">
                          <a:solidFill>
                            <a:schemeClr val="tx1"/>
                          </a:solidFill>
                          <a:latin typeface="Verdana"/>
                          <a:ea typeface="Times New Roman"/>
                          <a:cs typeface="+mn-cs"/>
                        </a:rPr>
                        <a:t>Exchange students </a:t>
                      </a:r>
                      <a:r>
                        <a:rPr lang="en-US" sz="1400" kern="1200" dirty="0" smtClean="0">
                          <a:solidFill>
                            <a:schemeClr val="tx1"/>
                          </a:solidFill>
                          <a:latin typeface="Verdana"/>
                          <a:ea typeface="Times New Roman"/>
                          <a:cs typeface="+mn-cs"/>
                        </a:rPr>
                        <a:t>(per registered students in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rtl="0">
                        <a:buFont typeface="Arial" pitchFamily="34" charset="0"/>
                        <a:buChar char="•"/>
                      </a:pPr>
                      <a:r>
                        <a:rPr lang="en-US" sz="1400" kern="1200" dirty="0" smtClean="0">
                          <a:solidFill>
                            <a:schemeClr val="tx1"/>
                          </a:solidFill>
                          <a:latin typeface="Verdana"/>
                          <a:ea typeface="Times New Roman"/>
                          <a:cs typeface="+mn-cs"/>
                        </a:rPr>
                        <a:t>Contributions to activities outside the EU and NCR</a:t>
                      </a:r>
                    </a:p>
                    <a:p>
                      <a:pPr marL="285750" indent="-285750" rtl="0">
                        <a:buFont typeface="Arial" pitchFamily="34" charset="0"/>
                        <a:buChar char="•"/>
                      </a:pPr>
                      <a:r>
                        <a:rPr lang="en-US" sz="1400" kern="1200" dirty="0" smtClean="0">
                          <a:solidFill>
                            <a:schemeClr val="tx1"/>
                          </a:solidFill>
                          <a:latin typeface="Verdana"/>
                          <a:ea typeface="Times New Roman"/>
                          <a:cs typeface="+mn-cs"/>
                        </a:rPr>
                        <a:t>Contract work (as percentage of total expenditure)</a:t>
                      </a:r>
                    </a:p>
                    <a:p>
                      <a:pPr marL="342900" lvl="0" indent="-342900">
                        <a:spcAft>
                          <a:spcPts val="0"/>
                        </a:spcAft>
                        <a:buFont typeface="Symbol"/>
                        <a:buChar char=""/>
                      </a:pPr>
                      <a:r>
                        <a:rPr lang="en-US" sz="1400" kern="1200" noProof="0" dirty="0" smtClean="0">
                          <a:solidFill>
                            <a:schemeClr val="tx1"/>
                          </a:solidFill>
                          <a:latin typeface="Verdana"/>
                          <a:ea typeface="Times New Roman"/>
                          <a:cs typeface="+mn-cs"/>
                        </a:rPr>
                        <a:t>Business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7063" name="Rectangle 1"/>
          <p:cNvSpPr>
            <a:spLocks noChangeArrowheads="1"/>
          </p:cNvSpPr>
          <p:nvPr/>
        </p:nvSpPr>
        <p:spPr bwMode="auto">
          <a:xfrm>
            <a:off x="0" y="-30123"/>
            <a:ext cx="9144000" cy="1107996"/>
          </a:xfrm>
          <a:prstGeom prst="rect">
            <a:avLst/>
          </a:prstGeom>
          <a:noFill/>
          <a:ln w="9525">
            <a:noFill/>
            <a:miter lim="800000"/>
            <a:headEnd/>
            <a:tailEnd/>
          </a:ln>
        </p:spPr>
        <p:txBody>
          <a:bodyPr anchor="ctr">
            <a:spAutoFit/>
          </a:bodyPr>
          <a:lstStyle/>
          <a:p>
            <a:pPr>
              <a:tabLst>
                <a:tab pos="1169988" algn="l"/>
              </a:tabLst>
              <a:defRPr/>
            </a:pPr>
            <a:r>
              <a:rPr lang="en-US" sz="2400" dirty="0" smtClean="0">
                <a:solidFill>
                  <a:srgbClr val="63184C"/>
                </a:solidFill>
                <a:latin typeface="Arial"/>
              </a:rPr>
              <a:t>An overview of dimensions and indicators in the  </a:t>
            </a:r>
          </a:p>
          <a:p>
            <a:pPr>
              <a:tabLst>
                <a:tab pos="1169988" algn="l"/>
              </a:tabLst>
              <a:defRPr/>
            </a:pPr>
            <a:r>
              <a:rPr lang="en-US" sz="2400" dirty="0" smtClean="0">
                <a:solidFill>
                  <a:srgbClr val="63184C"/>
                </a:solidFill>
                <a:latin typeface="Arial"/>
              </a:rPr>
              <a:t>”Flower”</a:t>
            </a:r>
          </a:p>
          <a:p>
            <a:pPr eaLnBrk="0" hangingPunct="0">
              <a:tabLst>
                <a:tab pos="1169988" algn="l"/>
              </a:tabLst>
              <a:defRPr/>
            </a:pPr>
            <a:endParaRPr lang="nb-NO" sz="1800" dirty="0">
              <a:solidFill>
                <a:srgbClr val="FFFFFF"/>
              </a:solidFill>
            </a:endParaRPr>
          </a:p>
        </p:txBody>
      </p:sp>
    </p:spTree>
    <p:extLst>
      <p:ext uri="{BB962C8B-B14F-4D97-AF65-F5344CB8AC3E}">
        <p14:creationId xmlns:p14="http://schemas.microsoft.com/office/powerpoint/2010/main" val="280289886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a:p>
        </p:txBody>
      </p:sp>
      <p:sp>
        <p:nvSpPr>
          <p:cNvPr id="3" name="Plassholder for lysbildenummer 2"/>
          <p:cNvSpPr>
            <a:spLocks noGrp="1"/>
          </p:cNvSpPr>
          <p:nvPr>
            <p:ph type="sldNum" sz="quarter" idx="12"/>
          </p:nvPr>
        </p:nvSpPr>
        <p:spPr/>
        <p:txBody>
          <a:bodyPr/>
          <a:lstStyle/>
          <a:p>
            <a:pPr>
              <a:defRPr/>
            </a:pPr>
            <a:r>
              <a:rPr lang="nb-NO" smtClean="0"/>
              <a:t>| </a:t>
            </a:r>
            <a:fld id="{3C49AB6D-DD18-4058-B517-BDB5D775FE0A}" type="slidenum">
              <a:rPr lang="nb-NO" smtClean="0"/>
              <a:pPr>
                <a:defRPr/>
              </a:pPr>
              <a:t>18</a:t>
            </a:fld>
            <a:endParaRPr lang="en-US"/>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695132" y="1014730"/>
            <a:ext cx="5753735" cy="4828540"/>
          </a:xfrm>
          <a:prstGeom prst="rect">
            <a:avLst/>
          </a:prstGeom>
          <a:noFill/>
          <a:ln>
            <a:noFill/>
          </a:ln>
        </p:spPr>
      </p:pic>
    </p:spTree>
    <p:extLst>
      <p:ext uri="{BB962C8B-B14F-4D97-AF65-F5344CB8AC3E}">
        <p14:creationId xmlns:p14="http://schemas.microsoft.com/office/powerpoint/2010/main" val="224756646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19</a:t>
            </a:fld>
            <a:endParaRPr lang="en-US" dirty="0"/>
          </a:p>
        </p:txBody>
      </p:sp>
      <p:pic>
        <p:nvPicPr>
          <p:cNvPr id="1032" name="Bil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33983"/>
            <a:ext cx="57531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Bild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7" y="3645024"/>
            <a:ext cx="5762625" cy="2708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0" y="3105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612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499358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tel 1"/>
          <p:cNvSpPr>
            <a:spLocks noGrp="1"/>
          </p:cNvSpPr>
          <p:nvPr>
            <p:ph type="title"/>
          </p:nvPr>
        </p:nvSpPr>
        <p:spPr/>
        <p:txBody>
          <a:bodyPr/>
          <a:lstStyle/>
          <a:p>
            <a:r>
              <a:rPr lang="en-US" dirty="0" smtClean="0"/>
              <a:t>Diversified higher education systems?</a:t>
            </a:r>
          </a:p>
        </p:txBody>
      </p:sp>
      <p:sp>
        <p:nvSpPr>
          <p:cNvPr id="139267" name="Plassholder for innhold 2"/>
          <p:cNvSpPr>
            <a:spLocks noGrp="1"/>
          </p:cNvSpPr>
          <p:nvPr>
            <p:ph idx="1"/>
          </p:nvPr>
        </p:nvSpPr>
        <p:spPr/>
        <p:txBody>
          <a:bodyPr/>
          <a:lstStyle/>
          <a:p>
            <a:r>
              <a:rPr lang="en-US" sz="2800" dirty="0" smtClean="0"/>
              <a:t>All countries have an intention or a political goal of having a diverse higher education system</a:t>
            </a:r>
          </a:p>
          <a:p>
            <a:pPr marL="669925" lvl="1" indent="-285750">
              <a:buFont typeface="Wingdings" pitchFamily="2" charset="2"/>
              <a:buChar char="Ø"/>
            </a:pPr>
            <a:r>
              <a:rPr lang="en-US" sz="2400" dirty="0" smtClean="0"/>
              <a:t>Institutions with different profiles, end products etc.</a:t>
            </a:r>
          </a:p>
          <a:p>
            <a:pPr marL="669925" lvl="1" indent="-285750">
              <a:buFont typeface="Wingdings" pitchFamily="2" charset="2"/>
              <a:buChar char="Ø"/>
            </a:pPr>
            <a:r>
              <a:rPr lang="en-US" sz="2400" dirty="0"/>
              <a:t>In principle, a clear division of labor and specialization among the different types of institution - in sum, they provide what society needs in education, research, dissemination and </a:t>
            </a:r>
            <a:r>
              <a:rPr lang="en-US" sz="2400" dirty="0" smtClean="0"/>
              <a:t>innovation</a:t>
            </a:r>
            <a:endParaRPr lang="en-US" sz="2400" dirty="0"/>
          </a:p>
        </p:txBody>
      </p:sp>
    </p:spTree>
    <p:extLst>
      <p:ext uri="{BB962C8B-B14F-4D97-AF65-F5344CB8AC3E}">
        <p14:creationId xmlns:p14="http://schemas.microsoft.com/office/powerpoint/2010/main" val="132400169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20</a:t>
            </a:fld>
            <a:endParaRPr lang="en-US" dirty="0"/>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695132" y="1199515"/>
            <a:ext cx="5753735" cy="4458970"/>
          </a:xfrm>
          <a:prstGeom prst="rect">
            <a:avLst/>
          </a:prstGeom>
          <a:noFill/>
          <a:ln>
            <a:noFill/>
          </a:ln>
        </p:spPr>
      </p:pic>
    </p:spTree>
    <p:extLst>
      <p:ext uri="{BB962C8B-B14F-4D97-AF65-F5344CB8AC3E}">
        <p14:creationId xmlns:p14="http://schemas.microsoft.com/office/powerpoint/2010/main" val="170011657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513" y="363538"/>
            <a:ext cx="5767387" cy="61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4924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22</a:t>
            </a:fld>
            <a:endParaRPr lang="en-US" dirty="0"/>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695132" y="1029970"/>
            <a:ext cx="5753735" cy="4798060"/>
          </a:xfrm>
          <a:prstGeom prst="rect">
            <a:avLst/>
          </a:prstGeom>
          <a:noFill/>
          <a:ln>
            <a:noFill/>
          </a:ln>
        </p:spPr>
      </p:pic>
    </p:spTree>
    <p:extLst>
      <p:ext uri="{BB962C8B-B14F-4D97-AF65-F5344CB8AC3E}">
        <p14:creationId xmlns:p14="http://schemas.microsoft.com/office/powerpoint/2010/main" val="336507408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23</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863" y="404664"/>
            <a:ext cx="575627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19157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24</a:t>
            </a:fld>
            <a:endParaRPr lang="en-US" dirty="0"/>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695132" y="1040130"/>
            <a:ext cx="5753735" cy="4777740"/>
          </a:xfrm>
          <a:prstGeom prst="rect">
            <a:avLst/>
          </a:prstGeom>
          <a:noFill/>
          <a:ln>
            <a:noFill/>
          </a:ln>
        </p:spPr>
      </p:pic>
    </p:spTree>
    <p:extLst>
      <p:ext uri="{BB962C8B-B14F-4D97-AF65-F5344CB8AC3E}">
        <p14:creationId xmlns:p14="http://schemas.microsoft.com/office/powerpoint/2010/main" val="220727167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25</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863" y="298450"/>
            <a:ext cx="5756275" cy="626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2562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26</a:t>
            </a:fld>
            <a:endParaRPr lang="en-US" dirty="0"/>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690052" y="1040130"/>
            <a:ext cx="5763895" cy="4777740"/>
          </a:xfrm>
          <a:prstGeom prst="rect">
            <a:avLst/>
          </a:prstGeom>
          <a:noFill/>
          <a:ln>
            <a:noFill/>
          </a:ln>
        </p:spPr>
      </p:pic>
    </p:spTree>
    <p:extLst>
      <p:ext uri="{BB962C8B-B14F-4D97-AF65-F5344CB8AC3E}">
        <p14:creationId xmlns:p14="http://schemas.microsoft.com/office/powerpoint/2010/main" val="168247755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27</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513" y="276225"/>
            <a:ext cx="5767387"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00704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28</a:t>
            </a:fld>
            <a:endParaRPr lang="en-US" dirty="0"/>
          </a:p>
        </p:txBody>
      </p:sp>
      <p:pic>
        <p:nvPicPr>
          <p:cNvPr id="4" name="Bilde 3"/>
          <p:cNvPicPr/>
          <p:nvPr/>
        </p:nvPicPr>
        <p:blipFill>
          <a:blip r:embed="rId3">
            <a:extLst>
              <a:ext uri="{28A0092B-C50C-407E-A947-70E740481C1C}">
                <a14:useLocalDpi xmlns:a14="http://schemas.microsoft.com/office/drawing/2010/main" val="0"/>
              </a:ext>
            </a:extLst>
          </a:blip>
          <a:srcRect/>
          <a:stretch>
            <a:fillRect/>
          </a:stretch>
        </p:blipFill>
        <p:spPr bwMode="auto">
          <a:xfrm>
            <a:off x="1695132" y="973455"/>
            <a:ext cx="5753735" cy="4911090"/>
          </a:xfrm>
          <a:prstGeom prst="rect">
            <a:avLst/>
          </a:prstGeom>
          <a:noFill/>
          <a:ln>
            <a:noFill/>
          </a:ln>
        </p:spPr>
      </p:pic>
    </p:spTree>
    <p:extLst>
      <p:ext uri="{BB962C8B-B14F-4D97-AF65-F5344CB8AC3E}">
        <p14:creationId xmlns:p14="http://schemas.microsoft.com/office/powerpoint/2010/main" val="352679237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29</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863" y="260647"/>
            <a:ext cx="5756275" cy="656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7545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tel 1"/>
          <p:cNvSpPr>
            <a:spLocks noGrp="1"/>
          </p:cNvSpPr>
          <p:nvPr>
            <p:ph type="title"/>
          </p:nvPr>
        </p:nvSpPr>
        <p:spPr>
          <a:xfrm>
            <a:off x="528638" y="548679"/>
            <a:ext cx="8229600" cy="922933"/>
          </a:xfrm>
        </p:spPr>
        <p:txBody>
          <a:bodyPr/>
          <a:lstStyle/>
          <a:p>
            <a:r>
              <a:rPr lang="en-US" dirty="0" smtClean="0"/>
              <a:t>What do we mean by institutional diversity? A classification on forms of differentiation and diversity</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32440495"/>
              </p:ext>
            </p:extLst>
          </p:nvPr>
        </p:nvGraphicFramePr>
        <p:xfrm>
          <a:off x="466725" y="2996952"/>
          <a:ext cx="8274050" cy="2357964"/>
        </p:xfrm>
        <a:graphic>
          <a:graphicData uri="http://schemas.openxmlformats.org/drawingml/2006/table">
            <a:tbl>
              <a:tblPr firstRow="1" bandRow="1">
                <a:tableStyleId>{5C22544A-7EE6-4342-B048-85BDC9FD1C3A}</a:tableStyleId>
              </a:tblPr>
              <a:tblGrid>
                <a:gridCol w="4137025"/>
                <a:gridCol w="4137025"/>
              </a:tblGrid>
              <a:tr h="416658">
                <a:tc>
                  <a:txBody>
                    <a:bodyPr/>
                    <a:lstStyle/>
                    <a:p>
                      <a:r>
                        <a:rPr lang="en-US" sz="1800" noProof="0" dirty="0" smtClean="0"/>
                        <a:t>Forms</a:t>
                      </a:r>
                    </a:p>
                  </a:txBody>
                  <a:tcPr marL="91436" marR="91436" marT="45708" marB="45708"/>
                </a:tc>
                <a:tc>
                  <a:txBody>
                    <a:bodyPr/>
                    <a:lstStyle/>
                    <a:p>
                      <a:r>
                        <a:rPr lang="en-US" sz="1800" noProof="0" dirty="0" smtClean="0"/>
                        <a:t>Object of study</a:t>
                      </a:r>
                      <a:endParaRPr lang="en-US" sz="1800" noProof="0" dirty="0"/>
                    </a:p>
                  </a:txBody>
                  <a:tcPr marL="91436" marR="91436" marT="45708" marB="45708"/>
                </a:tc>
              </a:tr>
              <a:tr h="661194">
                <a:tc>
                  <a:txBody>
                    <a:bodyPr/>
                    <a:lstStyle/>
                    <a:p>
                      <a:r>
                        <a:rPr lang="en-US" sz="1800" noProof="0" dirty="0" smtClean="0"/>
                        <a:t>External diversity (system level)</a:t>
                      </a:r>
                      <a:endParaRPr lang="en-US" sz="1800" noProof="0" dirty="0"/>
                    </a:p>
                  </a:txBody>
                  <a:tcPr marL="91436" marR="91436" marT="45708" marB="45708"/>
                </a:tc>
                <a:tc>
                  <a:txBody>
                    <a:bodyPr/>
                    <a:lstStyle/>
                    <a:p>
                      <a:r>
                        <a:rPr lang="en-US" sz="1800" noProof="0" dirty="0" smtClean="0"/>
                        <a:t>Classification, typology, comparison of institutions</a:t>
                      </a:r>
                      <a:endParaRPr lang="en-US" sz="1800" noProof="0" dirty="0"/>
                    </a:p>
                  </a:txBody>
                  <a:tcPr marL="91436" marR="91436" marT="45708" marB="45708"/>
                </a:tc>
              </a:tr>
              <a:tr h="639917">
                <a:tc>
                  <a:txBody>
                    <a:bodyPr/>
                    <a:lstStyle/>
                    <a:p>
                      <a:r>
                        <a:rPr lang="en-US" sz="1800" noProof="0" dirty="0" smtClean="0"/>
                        <a:t>Internal</a:t>
                      </a:r>
                      <a:r>
                        <a:rPr lang="en-US" sz="1800" baseline="0" noProof="0" dirty="0" smtClean="0"/>
                        <a:t> diversity and differentiation (program level)</a:t>
                      </a:r>
                      <a:endParaRPr lang="en-US" sz="1800" noProof="0" dirty="0"/>
                    </a:p>
                  </a:txBody>
                  <a:tcPr marL="91436" marR="91436" marT="45708" marB="45708"/>
                </a:tc>
                <a:tc>
                  <a:txBody>
                    <a:bodyPr/>
                    <a:lstStyle/>
                    <a:p>
                      <a:r>
                        <a:rPr lang="en-US" sz="1800" noProof="0" dirty="0" smtClean="0"/>
                        <a:t>Classification, typology,</a:t>
                      </a:r>
                      <a:r>
                        <a:rPr lang="en-US" sz="1800" baseline="0" noProof="0" dirty="0" smtClean="0"/>
                        <a:t> comparison of disciplines/</a:t>
                      </a:r>
                      <a:r>
                        <a:rPr lang="en-US" sz="1800" baseline="0" noProof="0" dirty="0" err="1" smtClean="0"/>
                        <a:t>programmes</a:t>
                      </a:r>
                      <a:endParaRPr lang="en-US" sz="1800" noProof="0" dirty="0"/>
                    </a:p>
                  </a:txBody>
                  <a:tcPr marL="91436" marR="91436" marT="45708" marB="45708"/>
                </a:tc>
              </a:tr>
              <a:tr h="639917">
                <a:tc>
                  <a:txBody>
                    <a:bodyPr/>
                    <a:lstStyle/>
                    <a:p>
                      <a:r>
                        <a:rPr lang="en-US" sz="1800" noProof="0" smtClean="0"/>
                        <a:t>Differentiation of roles and functions </a:t>
                      </a:r>
                      <a:endParaRPr lang="en-US" sz="1800" noProof="0"/>
                    </a:p>
                  </a:txBody>
                  <a:tcPr marL="91436" marR="91436" marT="45708" marB="45708"/>
                </a:tc>
                <a:tc>
                  <a:txBody>
                    <a:bodyPr/>
                    <a:lstStyle/>
                    <a:p>
                      <a:r>
                        <a:rPr lang="en-US" sz="1800" noProof="0" dirty="0" smtClean="0"/>
                        <a:t>Differentiation (development, change) of functions, roles and structures</a:t>
                      </a:r>
                      <a:endParaRPr lang="en-US" sz="1800" noProof="0" dirty="0"/>
                    </a:p>
                  </a:txBody>
                  <a:tcPr marL="91436" marR="91436" marT="45708" marB="45708"/>
                </a:tc>
              </a:tr>
            </a:tbl>
          </a:graphicData>
        </a:graphic>
      </p:graphicFrame>
    </p:spTree>
    <p:extLst>
      <p:ext uri="{BB962C8B-B14F-4D97-AF65-F5344CB8AC3E}">
        <p14:creationId xmlns:p14="http://schemas.microsoft.com/office/powerpoint/2010/main" val="306141323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B55D5EAC-66D4-4FE7-912D-3A179A30D5D7}" type="datetime1">
              <a:rPr lang="nb-NO" smtClean="0"/>
              <a:pPr>
                <a:defRPr/>
              </a:pPr>
              <a:t>15.02.2011</a:t>
            </a:fld>
            <a:endParaRPr lang="en-US" dirty="0"/>
          </a:p>
        </p:txBody>
      </p:sp>
      <p:sp>
        <p:nvSpPr>
          <p:cNvPr id="3" name="Plassholder for lysbildenummer 2"/>
          <p:cNvSpPr>
            <a:spLocks noGrp="1"/>
          </p:cNvSpPr>
          <p:nvPr>
            <p:ph type="sldNum" sz="quarter" idx="12"/>
          </p:nvPr>
        </p:nvSpPr>
        <p:spPr/>
        <p:txBody>
          <a:bodyPr/>
          <a:lstStyle/>
          <a:p>
            <a:pPr>
              <a:defRPr/>
            </a:pPr>
            <a:r>
              <a:rPr lang="nb-NO" dirty="0" smtClean="0"/>
              <a:t>| </a:t>
            </a:r>
            <a:fld id="{3C49AB6D-DD18-4058-B517-BDB5D775FE0A}" type="slidenum">
              <a:rPr lang="nb-NO" smtClean="0"/>
              <a:pPr>
                <a:defRPr/>
              </a:pPr>
              <a:t>30</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513" y="101600"/>
            <a:ext cx="5767387" cy="666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65155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Why is diversity perceived as positive?</a:t>
            </a:r>
            <a:endParaRPr lang="nb-NO" dirty="0"/>
          </a:p>
        </p:txBody>
      </p:sp>
      <p:sp>
        <p:nvSpPr>
          <p:cNvPr id="3" name="Plassholder for innhold 2"/>
          <p:cNvSpPr>
            <a:spLocks noGrp="1"/>
          </p:cNvSpPr>
          <p:nvPr>
            <p:ph idx="1"/>
          </p:nvPr>
        </p:nvSpPr>
        <p:spPr>
          <a:xfrm>
            <a:off x="1600200" y="1676400"/>
            <a:ext cx="6781800" cy="4920952"/>
          </a:xfrm>
        </p:spPr>
        <p:txBody>
          <a:bodyPr/>
          <a:lstStyle/>
          <a:p>
            <a:r>
              <a:rPr lang="en-US" sz="2800" dirty="0" smtClean="0"/>
              <a:t>Diversity is seen as positive because it is expected:</a:t>
            </a:r>
          </a:p>
          <a:p>
            <a:pPr marL="669925" lvl="1" indent="-285750">
              <a:buFont typeface="Wingdings" pitchFamily="2" charset="2"/>
              <a:buChar char="Ø"/>
            </a:pPr>
            <a:r>
              <a:rPr lang="en-US" sz="2400" dirty="0" smtClean="0"/>
              <a:t>To increase students’ options (meet students needs and leading to increased social mobility)</a:t>
            </a:r>
          </a:p>
          <a:p>
            <a:pPr marL="669925" lvl="1" indent="-285750">
              <a:buFont typeface="Wingdings" pitchFamily="2" charset="2"/>
              <a:buChar char="Ø"/>
            </a:pPr>
            <a:r>
              <a:rPr lang="en-US" sz="2400" dirty="0" smtClean="0"/>
              <a:t>increases </a:t>
            </a:r>
            <a:r>
              <a:rPr lang="en-US" sz="2400" dirty="0"/>
              <a:t>the overall efficiency of the higher education system</a:t>
            </a:r>
            <a:r>
              <a:rPr lang="en-US" dirty="0"/>
              <a:t>: </a:t>
            </a:r>
          </a:p>
          <a:p>
            <a:pPr marL="1049337" lvl="2" indent="-285750">
              <a:buFont typeface="Wingdings" pitchFamily="2" charset="2"/>
              <a:buChar char="ü"/>
            </a:pPr>
            <a:r>
              <a:rPr lang="en-US" sz="2000" dirty="0"/>
              <a:t>It opens up </a:t>
            </a:r>
            <a:r>
              <a:rPr lang="en-US" sz="2000" dirty="0" smtClean="0"/>
              <a:t>higher </a:t>
            </a:r>
            <a:r>
              <a:rPr lang="en-US" sz="2000" dirty="0"/>
              <a:t>education for the community</a:t>
            </a:r>
          </a:p>
          <a:p>
            <a:pPr marL="1049337" lvl="2" indent="-285750">
              <a:buFont typeface="Wingdings" pitchFamily="2" charset="2"/>
              <a:buChar char="ü"/>
            </a:pPr>
            <a:r>
              <a:rPr lang="en-US" sz="2000" dirty="0"/>
              <a:t>It facilitates and </a:t>
            </a:r>
            <a:r>
              <a:rPr lang="en-US" sz="2000" dirty="0" smtClean="0"/>
              <a:t>maintains </a:t>
            </a:r>
            <a:r>
              <a:rPr lang="en-US" sz="2000" dirty="0"/>
              <a:t>specialization within the system </a:t>
            </a:r>
          </a:p>
          <a:p>
            <a:pPr marL="1049337" lvl="2" indent="-285750">
              <a:buFont typeface="Wingdings" pitchFamily="2" charset="2"/>
              <a:buChar char="ü"/>
            </a:pPr>
            <a:r>
              <a:rPr lang="en-US" sz="2000" dirty="0"/>
              <a:t>It meets the demands of an increasingly complex society and labor marked</a:t>
            </a:r>
          </a:p>
          <a:p>
            <a:pPr marL="669925" lvl="1" indent="-285750">
              <a:buFont typeface="Wingdings" pitchFamily="2" charset="2"/>
              <a:buChar char="Ø"/>
            </a:pPr>
            <a:endParaRPr lang="nb-NO" dirty="0"/>
          </a:p>
        </p:txBody>
      </p:sp>
      <p:sp>
        <p:nvSpPr>
          <p:cNvPr id="4" name="Plassholder for dato 3"/>
          <p:cNvSpPr>
            <a:spLocks noGrp="1"/>
          </p:cNvSpPr>
          <p:nvPr>
            <p:ph type="dt" sz="half" idx="10"/>
          </p:nvPr>
        </p:nvSpPr>
        <p:spPr/>
        <p:txBody>
          <a:bodyPr/>
          <a:lstStyle/>
          <a:p>
            <a:pPr>
              <a:defRPr/>
            </a:pPr>
            <a:fld id="{D9CF4B35-6F55-4D3A-90B9-75B8B279364B}" type="datetime1">
              <a:rPr lang="nb-NO" smtClean="0"/>
              <a:pPr>
                <a:defRPr/>
              </a:pPr>
              <a:t>15.02.2011</a:t>
            </a:fld>
            <a:endParaRPr lang="en-US"/>
          </a:p>
        </p:txBody>
      </p:sp>
      <p:sp>
        <p:nvSpPr>
          <p:cNvPr id="5" name="Plassholder for lysbildenummer 4"/>
          <p:cNvSpPr>
            <a:spLocks noGrp="1"/>
          </p:cNvSpPr>
          <p:nvPr>
            <p:ph type="sldNum" sz="quarter" idx="12"/>
          </p:nvPr>
        </p:nvSpPr>
        <p:spPr/>
        <p:txBody>
          <a:bodyPr/>
          <a:lstStyle/>
          <a:p>
            <a:pPr>
              <a:defRPr/>
            </a:pPr>
            <a:r>
              <a:rPr lang="nb-NO" smtClean="0"/>
              <a:t>| </a:t>
            </a:r>
            <a:fld id="{354C37A5-70ED-4247-9E39-A84C8587AB71}" type="slidenum">
              <a:rPr lang="nb-NO" smtClean="0"/>
              <a:pPr>
                <a:defRPr/>
              </a:pPr>
              <a:t>4</a:t>
            </a:fld>
            <a:endParaRPr lang="en-US"/>
          </a:p>
        </p:txBody>
      </p:sp>
    </p:spTree>
    <p:extLst>
      <p:ext uri="{BB962C8B-B14F-4D97-AF65-F5344CB8AC3E}">
        <p14:creationId xmlns:p14="http://schemas.microsoft.com/office/powerpoint/2010/main" val="107450594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tel 1"/>
          <p:cNvSpPr>
            <a:spLocks noGrp="1"/>
          </p:cNvSpPr>
          <p:nvPr>
            <p:ph type="title"/>
          </p:nvPr>
        </p:nvSpPr>
        <p:spPr/>
        <p:txBody>
          <a:bodyPr/>
          <a:lstStyle/>
          <a:p>
            <a:r>
              <a:rPr lang="en-US" dirty="0"/>
              <a:t>Why is diversity perceived as positive?</a:t>
            </a:r>
            <a:endParaRPr lang="nb-NO" dirty="0" smtClean="0"/>
          </a:p>
        </p:txBody>
      </p:sp>
      <p:sp>
        <p:nvSpPr>
          <p:cNvPr id="3" name="Plassholder for innhold 2"/>
          <p:cNvSpPr>
            <a:spLocks noGrp="1"/>
          </p:cNvSpPr>
          <p:nvPr>
            <p:ph idx="1"/>
          </p:nvPr>
        </p:nvSpPr>
        <p:spPr>
          <a:xfrm>
            <a:off x="457200" y="1600200"/>
            <a:ext cx="8229600" cy="4983163"/>
          </a:xfrm>
        </p:spPr>
        <p:txBody>
          <a:bodyPr>
            <a:normAutofit/>
          </a:bodyPr>
          <a:lstStyle/>
          <a:p>
            <a:pPr>
              <a:buFont typeface="Wingdings" pitchFamily="2" charset="2"/>
              <a:buChar char="Ø"/>
              <a:defRPr/>
            </a:pPr>
            <a:r>
              <a:rPr lang="en-US" sz="2800" dirty="0" smtClean="0"/>
              <a:t>Provides opportunity to </a:t>
            </a:r>
            <a:r>
              <a:rPr lang="en-US" sz="2800" dirty="0"/>
              <a:t>use different organizational </a:t>
            </a:r>
            <a:r>
              <a:rPr lang="en-US" sz="2800" dirty="0" smtClean="0"/>
              <a:t>models</a:t>
            </a:r>
            <a:endParaRPr lang="nb-NO" sz="2800" dirty="0" smtClean="0"/>
          </a:p>
          <a:p>
            <a:pPr>
              <a:buFont typeface="Wingdings" pitchFamily="2" charset="2"/>
              <a:buChar char="Ø"/>
              <a:defRPr/>
            </a:pPr>
            <a:r>
              <a:rPr lang="en-US" sz="2800" dirty="0" smtClean="0"/>
              <a:t>Protects institutional autonomy</a:t>
            </a:r>
          </a:p>
          <a:p>
            <a:pPr>
              <a:buFont typeface="Wingdings" pitchFamily="2" charset="2"/>
              <a:buChar char="Ø"/>
              <a:defRPr/>
            </a:pPr>
            <a:r>
              <a:rPr lang="en-US" sz="2800" dirty="0" smtClean="0"/>
              <a:t>Allows both an </a:t>
            </a:r>
            <a:r>
              <a:rPr lang="en-US" sz="2800" dirty="0"/>
              <a:t>elite education and </a:t>
            </a:r>
            <a:r>
              <a:rPr lang="en-US" sz="2800" dirty="0" smtClean="0"/>
              <a:t>a mass education</a:t>
            </a:r>
            <a:endParaRPr lang="nb-NO" sz="2800" dirty="0" smtClean="0"/>
          </a:p>
          <a:p>
            <a:pPr>
              <a:buFont typeface="Wingdings" pitchFamily="2" charset="2"/>
              <a:buChar char="Ø"/>
              <a:defRPr/>
            </a:pPr>
            <a:r>
              <a:rPr lang="en-US" sz="2800" dirty="0"/>
              <a:t>Provides for division of labor and specialization in relation to research and </a:t>
            </a:r>
            <a:r>
              <a:rPr lang="en-US" sz="2800" dirty="0" smtClean="0"/>
              <a:t>development</a:t>
            </a:r>
          </a:p>
          <a:p>
            <a:pPr>
              <a:buFont typeface="Wingdings" pitchFamily="2" charset="2"/>
              <a:buChar char="Ø"/>
              <a:defRPr/>
            </a:pPr>
            <a:r>
              <a:rPr lang="en-US" sz="2800" dirty="0" smtClean="0"/>
              <a:t>Paves </a:t>
            </a:r>
            <a:r>
              <a:rPr lang="en-US" sz="2800" dirty="0"/>
              <a:t>the way for reforms through institutional competition</a:t>
            </a:r>
            <a:endParaRPr lang="en-US" sz="2800" dirty="0" smtClean="0"/>
          </a:p>
        </p:txBody>
      </p:sp>
    </p:spTree>
    <p:extLst>
      <p:ext uri="{BB962C8B-B14F-4D97-AF65-F5344CB8AC3E}">
        <p14:creationId xmlns:p14="http://schemas.microsoft.com/office/powerpoint/2010/main" val="247843791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tel 1"/>
          <p:cNvSpPr>
            <a:spLocks noGrp="1"/>
          </p:cNvSpPr>
          <p:nvPr>
            <p:ph type="title"/>
          </p:nvPr>
        </p:nvSpPr>
        <p:spPr>
          <a:xfrm>
            <a:off x="1547664" y="836712"/>
            <a:ext cx="6705600" cy="609600"/>
          </a:xfrm>
        </p:spPr>
        <p:txBody>
          <a:bodyPr/>
          <a:lstStyle/>
          <a:p>
            <a:r>
              <a:rPr lang="en-US" sz="3200" dirty="0" smtClean="0"/>
              <a:t>What controls diversity?</a:t>
            </a:r>
          </a:p>
        </p:txBody>
      </p:sp>
      <p:sp>
        <p:nvSpPr>
          <p:cNvPr id="143363" name="Plassholder for innhold 2"/>
          <p:cNvSpPr>
            <a:spLocks noGrp="1"/>
          </p:cNvSpPr>
          <p:nvPr>
            <p:ph idx="1"/>
          </p:nvPr>
        </p:nvSpPr>
        <p:spPr/>
        <p:txBody>
          <a:bodyPr/>
          <a:lstStyle/>
          <a:p>
            <a:r>
              <a:rPr lang="en-US" sz="2800" dirty="0" smtClean="0"/>
              <a:t>State control versus market</a:t>
            </a:r>
          </a:p>
          <a:p>
            <a:r>
              <a:rPr lang="en-US" sz="2800" dirty="0" smtClean="0"/>
              <a:t>Public </a:t>
            </a:r>
            <a:r>
              <a:rPr lang="en-US" sz="2800" dirty="0"/>
              <a:t>authorities' management of higher </a:t>
            </a:r>
            <a:r>
              <a:rPr lang="en-US" sz="2800" dirty="0" smtClean="0"/>
              <a:t>education</a:t>
            </a:r>
            <a:r>
              <a:rPr lang="nb-NO" sz="2800" dirty="0"/>
              <a:t>: </a:t>
            </a:r>
            <a:r>
              <a:rPr lang="en-US" sz="2800" dirty="0" smtClean="0"/>
              <a:t>Using the metaphor </a:t>
            </a:r>
            <a:r>
              <a:rPr lang="nb-NO" sz="2800" dirty="0" smtClean="0"/>
              <a:t>"</a:t>
            </a:r>
            <a:r>
              <a:rPr lang="nb-NO" sz="2800" dirty="0"/>
              <a:t>Gardener”</a:t>
            </a:r>
            <a:endParaRPr lang="nb-NO" sz="2800" dirty="0" smtClean="0"/>
          </a:p>
          <a:p>
            <a:r>
              <a:rPr lang="en-US" sz="2800" dirty="0"/>
              <a:t>Care </a:t>
            </a:r>
            <a:r>
              <a:rPr lang="en-US" sz="2800" dirty="0" smtClean="0"/>
              <a:t>for and </a:t>
            </a:r>
            <a:r>
              <a:rPr lang="en-US" sz="2800" dirty="0"/>
              <a:t>maintain diversity - (and weed out unwanted </a:t>
            </a:r>
            <a:r>
              <a:rPr lang="en-US" sz="2800" dirty="0" smtClean="0"/>
              <a:t>“weeds”)</a:t>
            </a:r>
            <a:endParaRPr lang="nb-NO" sz="2800" dirty="0"/>
          </a:p>
        </p:txBody>
      </p:sp>
    </p:spTree>
    <p:extLst>
      <p:ext uri="{BB962C8B-B14F-4D97-AF65-F5344CB8AC3E}">
        <p14:creationId xmlns:p14="http://schemas.microsoft.com/office/powerpoint/2010/main" val="16944493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defRPr/>
            </a:pPr>
            <a:r>
              <a:rPr lang="en-US" dirty="0" smtClean="0"/>
              <a:t>Different higher educational models</a:t>
            </a:r>
            <a:endParaRPr lang="en-US" dirty="0"/>
          </a:p>
        </p:txBody>
      </p:sp>
      <p:sp>
        <p:nvSpPr>
          <p:cNvPr id="144387" name="Plassholder for innhold 2"/>
          <p:cNvSpPr>
            <a:spLocks noGrp="1"/>
          </p:cNvSpPr>
          <p:nvPr>
            <p:ph idx="1"/>
          </p:nvPr>
        </p:nvSpPr>
        <p:spPr>
          <a:xfrm>
            <a:off x="457200" y="1600200"/>
            <a:ext cx="8229600" cy="5257800"/>
          </a:xfrm>
        </p:spPr>
        <p:txBody>
          <a:bodyPr/>
          <a:lstStyle/>
          <a:p>
            <a:r>
              <a:rPr lang="en-US" dirty="0" smtClean="0"/>
              <a:t>A diversified and multipurpose system</a:t>
            </a:r>
          </a:p>
          <a:p>
            <a:pPr marL="669925" lvl="1" indent="-285750">
              <a:buFont typeface="Wingdings" pitchFamily="2" charset="2"/>
              <a:buChar char="Ø"/>
            </a:pPr>
            <a:r>
              <a:rPr lang="nb-NO" dirty="0" smtClean="0"/>
              <a:t>USA and Canada</a:t>
            </a:r>
          </a:p>
          <a:p>
            <a:r>
              <a:rPr lang="en-US" dirty="0" smtClean="0"/>
              <a:t>A binary system (A University sector and a specialized college sector –vocationally oriented</a:t>
            </a:r>
          </a:p>
          <a:p>
            <a:pPr marL="669925" lvl="1" indent="-285750">
              <a:buFont typeface="Wingdings" pitchFamily="2" charset="2"/>
              <a:buChar char="Ø"/>
            </a:pPr>
            <a:r>
              <a:rPr lang="en-US" dirty="0" smtClean="0"/>
              <a:t>Germany, Austria, Switzerland, the Netherlands and Finland</a:t>
            </a:r>
          </a:p>
          <a:p>
            <a:pPr marL="347662" indent="-342900">
              <a:buFont typeface="Arial" pitchFamily="34" charset="0"/>
              <a:buChar char="•"/>
            </a:pPr>
            <a:r>
              <a:rPr lang="en-US" dirty="0" smtClean="0"/>
              <a:t>A unified system</a:t>
            </a:r>
          </a:p>
          <a:p>
            <a:pPr marL="669925" lvl="1" indent="-285750">
              <a:buFont typeface="Wingdings" pitchFamily="2" charset="2"/>
              <a:buChar char="Ø"/>
            </a:pPr>
            <a:r>
              <a:rPr lang="nb-NO" dirty="0" smtClean="0"/>
              <a:t>UK and Australia:</a:t>
            </a:r>
            <a:r>
              <a:rPr lang="en-US" dirty="0" smtClean="0"/>
              <a:t>All institutions have the university name, however – they are in different </a:t>
            </a:r>
            <a:r>
              <a:rPr lang="en-US" dirty="0"/>
              <a:t>"divisions" - clear status differences between </a:t>
            </a:r>
            <a:r>
              <a:rPr lang="en-US" dirty="0" smtClean="0"/>
              <a:t>the institutions</a:t>
            </a:r>
            <a:r>
              <a:rPr lang="nb-NO" dirty="0" smtClean="0"/>
              <a:t> </a:t>
            </a:r>
          </a:p>
          <a:p>
            <a:pPr marL="347662" indent="-342900">
              <a:buFont typeface="Arial" pitchFamily="34" charset="0"/>
              <a:buChar char="•"/>
            </a:pPr>
            <a:r>
              <a:rPr lang="en-US" dirty="0" smtClean="0"/>
              <a:t>A transparent binary system with opportunities for " advancement “ (but not “degradation”/”relegation”) </a:t>
            </a:r>
          </a:p>
          <a:p>
            <a:pPr marL="727075" lvl="1" indent="-342900">
              <a:buFont typeface="Wingdings" pitchFamily="2" charset="2"/>
              <a:buChar char="Ø"/>
            </a:pPr>
            <a:r>
              <a:rPr lang="en-US" dirty="0" smtClean="0"/>
              <a:t>Norway and Sweden</a:t>
            </a:r>
          </a:p>
        </p:txBody>
      </p:sp>
    </p:spTree>
    <p:extLst>
      <p:ext uri="{BB962C8B-B14F-4D97-AF65-F5344CB8AC3E}">
        <p14:creationId xmlns:p14="http://schemas.microsoft.com/office/powerpoint/2010/main" val="334058129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tel 1"/>
          <p:cNvSpPr>
            <a:spLocks noGrp="1"/>
          </p:cNvSpPr>
          <p:nvPr>
            <p:ph type="title"/>
          </p:nvPr>
        </p:nvSpPr>
        <p:spPr/>
        <p:txBody>
          <a:bodyPr/>
          <a:lstStyle/>
          <a:p>
            <a:r>
              <a:rPr lang="en-US" dirty="0"/>
              <a:t>The contours of a new education landscape?</a:t>
            </a:r>
          </a:p>
        </p:txBody>
      </p:sp>
      <p:sp>
        <p:nvSpPr>
          <p:cNvPr id="145411" name="Plassholder for innhold 2"/>
          <p:cNvSpPr>
            <a:spLocks noGrp="1"/>
          </p:cNvSpPr>
          <p:nvPr>
            <p:ph idx="1"/>
          </p:nvPr>
        </p:nvSpPr>
        <p:spPr/>
        <p:txBody>
          <a:bodyPr/>
          <a:lstStyle/>
          <a:p>
            <a:r>
              <a:rPr lang="en-US" dirty="0"/>
              <a:t>Higher education is characterized by increased competition for students nationally and internationally</a:t>
            </a:r>
          </a:p>
          <a:p>
            <a:r>
              <a:rPr lang="en-US" dirty="0" smtClean="0"/>
              <a:t>Research </a:t>
            </a:r>
            <a:r>
              <a:rPr lang="en-US" dirty="0"/>
              <a:t>is changing in the direction of larger </a:t>
            </a:r>
            <a:r>
              <a:rPr lang="en-US" dirty="0" smtClean="0"/>
              <a:t>academic communities </a:t>
            </a:r>
            <a:r>
              <a:rPr lang="en-US" dirty="0"/>
              <a:t>- where the intention is higher quality</a:t>
            </a:r>
          </a:p>
          <a:p>
            <a:r>
              <a:rPr lang="en-US" dirty="0" smtClean="0"/>
              <a:t>The interdisciplinary and multidisciplinary approach increases</a:t>
            </a:r>
          </a:p>
          <a:p>
            <a:r>
              <a:rPr lang="en-US" dirty="0"/>
              <a:t>The international competition for research funding and talent increases</a:t>
            </a:r>
          </a:p>
          <a:p>
            <a:r>
              <a:rPr lang="en-US" dirty="0" smtClean="0"/>
              <a:t>Several countries are establishing elite universities</a:t>
            </a:r>
          </a:p>
        </p:txBody>
      </p:sp>
    </p:spTree>
    <p:extLst>
      <p:ext uri="{BB962C8B-B14F-4D97-AF65-F5344CB8AC3E}">
        <p14:creationId xmlns:p14="http://schemas.microsoft.com/office/powerpoint/2010/main" val="60141746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defRPr/>
            </a:pPr>
            <a:r>
              <a:rPr lang="en-US" dirty="0" smtClean="0"/>
              <a:t/>
            </a:r>
            <a:br>
              <a:rPr lang="en-US" dirty="0" smtClean="0"/>
            </a:br>
            <a:r>
              <a:rPr lang="en-US" dirty="0" smtClean="0"/>
              <a:t>Higher </a:t>
            </a:r>
            <a:r>
              <a:rPr lang="en-US" dirty="0"/>
              <a:t>education in </a:t>
            </a:r>
            <a:r>
              <a:rPr lang="en-US" dirty="0" smtClean="0"/>
              <a:t>change </a:t>
            </a:r>
            <a:r>
              <a:rPr lang="en-US" dirty="0"/>
              <a:t>in the Nordic countries</a:t>
            </a:r>
            <a:br>
              <a:rPr lang="en-US" dirty="0"/>
            </a:br>
            <a:endParaRPr lang="nb-NO" dirty="0"/>
          </a:p>
        </p:txBody>
      </p:sp>
      <p:sp>
        <p:nvSpPr>
          <p:cNvPr id="146435" name="Plassholder for innhold 2"/>
          <p:cNvSpPr>
            <a:spLocks noGrp="1"/>
          </p:cNvSpPr>
          <p:nvPr>
            <p:ph idx="1"/>
          </p:nvPr>
        </p:nvSpPr>
        <p:spPr>
          <a:xfrm>
            <a:off x="457200" y="1600200"/>
            <a:ext cx="8229600" cy="5043488"/>
          </a:xfrm>
        </p:spPr>
        <p:txBody>
          <a:bodyPr/>
          <a:lstStyle/>
          <a:p>
            <a:r>
              <a:rPr lang="en-US" dirty="0" smtClean="0"/>
              <a:t>Higher Education is linked to economy – the value creation perspective</a:t>
            </a:r>
          </a:p>
          <a:p>
            <a:r>
              <a:rPr lang="en-US" dirty="0" smtClean="0"/>
              <a:t>Global competition for talent </a:t>
            </a:r>
          </a:p>
          <a:p>
            <a:r>
              <a:rPr lang="en-US" dirty="0" smtClean="0"/>
              <a:t>Consequence: The HEIs seek to concentrate their academic, economic/-administrative resources into larger and more competitive units</a:t>
            </a:r>
          </a:p>
          <a:p>
            <a:r>
              <a:rPr lang="en-US" dirty="0"/>
              <a:t>Cultivates the formation of elite institutions</a:t>
            </a:r>
          </a:p>
          <a:p>
            <a:pPr marL="669925" lvl="1" indent="-285750">
              <a:buFont typeface="Wingdings" pitchFamily="2" charset="2"/>
              <a:buChar char="Ø"/>
            </a:pPr>
            <a:r>
              <a:rPr lang="en-US" dirty="0" smtClean="0"/>
              <a:t>USA and UK have had such institutions for a long time – several countries are now following this trend </a:t>
            </a:r>
          </a:p>
          <a:p>
            <a:pPr marL="669925" lvl="1" indent="-285750">
              <a:buFont typeface="Wingdings" pitchFamily="2" charset="2"/>
              <a:buChar char="Ø"/>
            </a:pPr>
            <a:r>
              <a:rPr lang="en-US" dirty="0" smtClean="0"/>
              <a:t>The German excellence initiative with selected «lighthouses»</a:t>
            </a:r>
          </a:p>
          <a:p>
            <a:pPr marL="669925" lvl="1" indent="-285750">
              <a:buFont typeface="Wingdings" pitchFamily="2" charset="2"/>
              <a:buChar char="Ø"/>
            </a:pPr>
            <a:r>
              <a:rPr lang="en-US" dirty="0" smtClean="0"/>
              <a:t>France – the authorities have signaled a major effort to build up new elite institutions</a:t>
            </a:r>
          </a:p>
          <a:p>
            <a:pPr marL="669925" lvl="1" indent="-285750">
              <a:buFont typeface="Wingdings" pitchFamily="2" charset="2"/>
              <a:buChar char="Ø"/>
            </a:pPr>
            <a:endParaRPr lang="nb-NO" dirty="0" smtClean="0"/>
          </a:p>
        </p:txBody>
      </p:sp>
    </p:spTree>
    <p:extLst>
      <p:ext uri="{BB962C8B-B14F-4D97-AF65-F5344CB8AC3E}">
        <p14:creationId xmlns:p14="http://schemas.microsoft.com/office/powerpoint/2010/main" val="1586924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Generell">
  <a:themeElements>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r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bg1"/>
            </a:solidFill>
            <a:effectLst/>
            <a:latin typeface="Arial" charset="0"/>
          </a:defRPr>
        </a:defPPr>
      </a:lstStyle>
    </a:lnDef>
  </a:objectDefaults>
  <a:extraClrSchemeLst>
    <a:extraClrScheme>
      <a:clrScheme name="Genere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re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re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re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re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re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ell">
  <a:themeElements>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nere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00" b="1" i="0" u="none" strike="noStrike" cap="none" normalizeH="0" baseline="0" smtClean="0">
            <a:ln>
              <a:noFill/>
            </a:ln>
            <a:solidFill>
              <a:schemeClr val="bg1"/>
            </a:solidFill>
            <a:effectLst/>
            <a:latin typeface="Arial" charset="0"/>
          </a:defRPr>
        </a:defPPr>
      </a:lstStyle>
    </a:lnDef>
  </a:objectDefaults>
  <a:extraClrSchemeLst>
    <a:extraClrScheme>
      <a:clrScheme name="Genere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nere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nere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nere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nere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nere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nere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1DE5ABED26D4888EF91EB3D3B8F94" ma:contentTypeVersion="0" ma:contentTypeDescription="Create a new document." ma:contentTypeScope="" ma:versionID="5182d9fb415c7ad9fd71f250eab47ee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8F7F44-CE8D-4E21-9CA2-523F091F1B0D}"/>
</file>

<file path=customXml/itemProps2.xml><?xml version="1.0" encoding="utf-8"?>
<ds:datastoreItem xmlns:ds="http://schemas.openxmlformats.org/officeDocument/2006/customXml" ds:itemID="{2E61D383-8694-4621-AB92-42EC4404A9AF}"/>
</file>

<file path=customXml/itemProps3.xml><?xml version="1.0" encoding="utf-8"?>
<ds:datastoreItem xmlns:ds="http://schemas.openxmlformats.org/officeDocument/2006/customXml" ds:itemID="{D0467ABB-A0D7-4379-BD01-106307A5BD15}"/>
</file>

<file path=docProps/app.xml><?xml version="1.0" encoding="utf-8"?>
<Properties xmlns="http://schemas.openxmlformats.org/officeDocument/2006/extended-properties" xmlns:vt="http://schemas.openxmlformats.org/officeDocument/2006/docPropsVTypes">
  <Template/>
  <TotalTime>7332</TotalTime>
  <Words>2304</Words>
  <Application>Microsoft Office PowerPoint</Application>
  <PresentationFormat>Transparent</PresentationFormat>
  <Paragraphs>232</Paragraphs>
  <Slides>30</Slides>
  <Notes>30</Notes>
  <HiddenSlides>0</HiddenSlides>
  <MMClips>0</MMClips>
  <ScaleCrop>false</ScaleCrop>
  <HeadingPairs>
    <vt:vector size="4" baseType="variant">
      <vt:variant>
        <vt:lpstr>Tema</vt:lpstr>
      </vt:variant>
      <vt:variant>
        <vt:i4>2</vt:i4>
      </vt:variant>
      <vt:variant>
        <vt:lpstr>Lysbildetitler</vt:lpstr>
      </vt:variant>
      <vt:variant>
        <vt:i4>30</vt:i4>
      </vt:variant>
    </vt:vector>
  </HeadingPairs>
  <TitlesOfParts>
    <vt:vector size="32" baseType="lpstr">
      <vt:lpstr>Generell</vt:lpstr>
      <vt:lpstr>1_Generell</vt:lpstr>
      <vt:lpstr>The Norwegian «Institutional profile project»  How to measure institutional profiles in the Norwegian HE landscape </vt:lpstr>
      <vt:lpstr>Diversified higher education systems?</vt:lpstr>
      <vt:lpstr>What do we mean by institutional diversity? A classification on forms of differentiation and diversity</vt:lpstr>
      <vt:lpstr>Why is diversity perceived as positive?</vt:lpstr>
      <vt:lpstr>Why is diversity perceived as positive?</vt:lpstr>
      <vt:lpstr>What controls diversity?</vt:lpstr>
      <vt:lpstr>Different higher educational models</vt:lpstr>
      <vt:lpstr>The contours of a new education landscape?</vt:lpstr>
      <vt:lpstr> Higher education in change in the Nordic countries </vt:lpstr>
      <vt:lpstr>Norway</vt:lpstr>
      <vt:lpstr>Norway (II)</vt:lpstr>
      <vt:lpstr>The Norwegian HE system</vt:lpstr>
      <vt:lpstr>How to measure diversity?</vt:lpstr>
      <vt:lpstr>Classification of higher education institutions – Institutional profiles</vt:lpstr>
      <vt:lpstr>Classification of higher education institutions – Institutional profiles</vt:lpstr>
      <vt:lpstr>Classification of higher education institutions – Institutional profiles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Information Highway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Norsk</dc:title>
  <dc:creator>linda.andersen</dc:creator>
  <cp:lastModifiedBy>Ole-Jacob Skodvin</cp:lastModifiedBy>
  <cp:revision>425</cp:revision>
  <cp:lastPrinted>2011-02-10T12:17:13Z</cp:lastPrinted>
  <dcterms:created xsi:type="dcterms:W3CDTF">2002-12-16T14:24:19Z</dcterms:created>
  <dcterms:modified xsi:type="dcterms:W3CDTF">2011-02-15T12:16:11Z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vt:lpwstr>
  </property>
  <property fmtid="{D5CDD505-2E9C-101B-9397-08002B2CF9AE}" pid="3" name="ContentTypeId">
    <vt:lpwstr>0x010100E251DE5ABED26D4888EF91EB3D3B8F94</vt:lpwstr>
  </property>
</Properties>
</file>