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23/06/2011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23/06/2011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23/06/2011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23/06/2011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23/06/2011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23/06/2011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23/06/2011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23/06/2011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23/06/2011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23/06/2011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23/06/2011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23/06/2011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RPL</a:t>
            </a:r>
            <a:br>
              <a:rPr lang="fr-FR" dirty="0" smtClean="0"/>
            </a:br>
            <a:r>
              <a:rPr lang="fr-FR" dirty="0" err="1" smtClean="0"/>
              <a:t>What</a:t>
            </a:r>
            <a:r>
              <a:rPr lang="fr-FR" dirty="0" smtClean="0"/>
              <a:t> about </a:t>
            </a:r>
            <a:br>
              <a:rPr lang="fr-FR" dirty="0" smtClean="0"/>
            </a:br>
            <a:r>
              <a:rPr lang="fr-FR" dirty="0" smtClean="0"/>
              <a:t>the French </a:t>
            </a:r>
            <a:r>
              <a:rPr lang="fr-FR" dirty="0" smtClean="0"/>
              <a:t>Case </a:t>
            </a:r>
            <a:r>
              <a:rPr lang="fr-FR" dirty="0" smtClean="0"/>
              <a:t>?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3501008"/>
            <a:ext cx="8136904" cy="1101248"/>
          </a:xfrm>
        </p:spPr>
        <p:txBody>
          <a:bodyPr>
            <a:noAutofit/>
          </a:bodyPr>
          <a:lstStyle/>
          <a:p>
            <a:pPr algn="ctr"/>
            <a:r>
              <a:rPr lang="fr-FR" sz="2800" dirty="0" err="1" smtClean="0"/>
              <a:t>Seminar</a:t>
            </a:r>
            <a:r>
              <a:rPr lang="fr-FR" sz="2800" dirty="0" smtClean="0"/>
              <a:t> for </a:t>
            </a:r>
            <a:r>
              <a:rPr lang="fr-FR" sz="2800" dirty="0" err="1" smtClean="0"/>
              <a:t>Bologna</a:t>
            </a:r>
            <a:r>
              <a:rPr lang="fr-FR" sz="2800" dirty="0" smtClean="0"/>
              <a:t> and </a:t>
            </a:r>
            <a:r>
              <a:rPr lang="fr-FR" sz="2800" dirty="0" err="1" smtClean="0"/>
              <a:t>Higher</a:t>
            </a:r>
            <a:r>
              <a:rPr lang="fr-FR" sz="2800" dirty="0" smtClean="0"/>
              <a:t> </a:t>
            </a:r>
            <a:r>
              <a:rPr lang="fr-FR" sz="2800" dirty="0" err="1" smtClean="0"/>
              <a:t>education</a:t>
            </a:r>
            <a:r>
              <a:rPr lang="fr-FR" sz="2800" dirty="0" smtClean="0"/>
              <a:t> experts : The social dimension of HE</a:t>
            </a:r>
          </a:p>
          <a:p>
            <a:pPr algn="ctr"/>
            <a:r>
              <a:rPr lang="fr-FR" sz="1800" dirty="0" smtClean="0"/>
              <a:t>22-24  </a:t>
            </a:r>
            <a:r>
              <a:rPr lang="fr-FR" sz="1800" dirty="0" err="1" smtClean="0"/>
              <a:t>Nov</a:t>
            </a:r>
            <a:r>
              <a:rPr lang="fr-FR" sz="1800" dirty="0" smtClean="0"/>
              <a:t>  2010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95536" y="5517232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Sylvie BONICHON</a:t>
            </a:r>
          </a:p>
          <a:p>
            <a:r>
              <a:rPr lang="fr-FR" dirty="0" smtClean="0"/>
              <a:t>Basile SIRCOGLOU</a:t>
            </a:r>
          </a:p>
          <a:p>
            <a:r>
              <a:rPr lang="fr-FR" dirty="0" smtClean="0"/>
              <a:t>French </a:t>
            </a:r>
            <a:r>
              <a:rPr lang="fr-FR" dirty="0" err="1" smtClean="0"/>
              <a:t>Bologna</a:t>
            </a:r>
            <a:r>
              <a:rPr lang="fr-FR" dirty="0" smtClean="0"/>
              <a:t> experts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smtClean="0"/>
              <a:t>French </a:t>
            </a:r>
            <a:r>
              <a:rPr lang="fr-FR" dirty="0" smtClean="0"/>
              <a:t>VAE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§"/>
            </a:pPr>
            <a:r>
              <a:rPr lang="fr-FR" dirty="0" smtClean="0"/>
              <a:t>It </a:t>
            </a:r>
            <a:r>
              <a:rPr lang="fr-FR" dirty="0" err="1" smtClean="0"/>
              <a:t>is</a:t>
            </a:r>
            <a:r>
              <a:rPr lang="fr-FR" dirty="0" smtClean="0"/>
              <a:t> the recognition of </a:t>
            </a:r>
            <a:r>
              <a:rPr lang="fr-FR" dirty="0" err="1" smtClean="0"/>
              <a:t>informal</a:t>
            </a:r>
            <a:r>
              <a:rPr lang="fr-FR" dirty="0" smtClean="0"/>
              <a:t> and </a:t>
            </a:r>
            <a:r>
              <a:rPr lang="fr-FR" dirty="0" err="1" smtClean="0"/>
              <a:t>formal</a:t>
            </a:r>
            <a:r>
              <a:rPr lang="fr-FR" dirty="0" smtClean="0"/>
              <a:t> </a:t>
            </a:r>
            <a:r>
              <a:rPr lang="fr-FR" dirty="0" err="1" smtClean="0"/>
              <a:t>prior</a:t>
            </a:r>
            <a:r>
              <a:rPr lang="fr-FR" dirty="0" smtClean="0"/>
              <a:t> </a:t>
            </a:r>
            <a:r>
              <a:rPr lang="fr-FR" dirty="0" err="1" smtClean="0"/>
              <a:t>learning</a:t>
            </a:r>
            <a:r>
              <a:rPr lang="fr-FR" dirty="0" smtClean="0"/>
              <a:t> </a:t>
            </a:r>
            <a:r>
              <a:rPr lang="fr-FR" dirty="0" err="1" smtClean="0"/>
              <a:t>acquired</a:t>
            </a:r>
            <a:r>
              <a:rPr lang="fr-FR" dirty="0" smtClean="0"/>
              <a:t> in </a:t>
            </a:r>
            <a:r>
              <a:rPr lang="fr-FR" dirty="0" err="1" smtClean="0"/>
              <a:t>various</a:t>
            </a:r>
            <a:r>
              <a:rPr lang="fr-FR" dirty="0" smtClean="0"/>
              <a:t> situations </a:t>
            </a:r>
          </a:p>
          <a:p>
            <a:pPr>
              <a:buNone/>
            </a:pPr>
            <a:r>
              <a:rPr lang="fr-FR" dirty="0" smtClean="0"/>
              <a:t>	( </a:t>
            </a:r>
            <a:r>
              <a:rPr lang="fr-FR" dirty="0" err="1" smtClean="0"/>
              <a:t>professionnal</a:t>
            </a:r>
            <a:r>
              <a:rPr lang="fr-FR" dirty="0" smtClean="0"/>
              <a:t>, social, </a:t>
            </a:r>
            <a:r>
              <a:rPr lang="fr-FR" dirty="0" err="1" smtClean="0"/>
              <a:t>voluntary</a:t>
            </a:r>
            <a:r>
              <a:rPr lang="fr-FR" dirty="0" smtClean="0"/>
              <a:t> </a:t>
            </a:r>
            <a:r>
              <a:rPr lang="fr-FR" dirty="0" err="1" smtClean="0"/>
              <a:t>commitment</a:t>
            </a:r>
            <a:r>
              <a:rPr lang="fr-FR" dirty="0" smtClean="0"/>
              <a:t> </a:t>
            </a:r>
            <a:r>
              <a:rPr lang="fr-FR" dirty="0" err="1" smtClean="0"/>
              <a:t>experiences</a:t>
            </a:r>
            <a:r>
              <a:rPr lang="fr-FR" dirty="0" smtClean="0"/>
              <a:t>)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It </a:t>
            </a:r>
            <a:r>
              <a:rPr lang="fr-FR" dirty="0" err="1" smtClean="0"/>
              <a:t>is</a:t>
            </a:r>
            <a:r>
              <a:rPr lang="fr-FR" dirty="0" smtClean="0"/>
              <a:t> an </a:t>
            </a:r>
            <a:r>
              <a:rPr lang="fr-FR" dirty="0" err="1" smtClean="0"/>
              <a:t>individual</a:t>
            </a:r>
            <a:r>
              <a:rPr lang="fr-FR" dirty="0" smtClean="0"/>
              <a:t> right </a:t>
            </a:r>
            <a:r>
              <a:rPr lang="fr-FR" dirty="0" err="1" smtClean="0"/>
              <a:t>written</a:t>
            </a:r>
            <a:r>
              <a:rPr lang="fr-FR" dirty="0" smtClean="0"/>
              <a:t> in the French </a:t>
            </a:r>
            <a:r>
              <a:rPr lang="fr-FR" dirty="0" err="1" smtClean="0"/>
              <a:t>law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entitles</a:t>
            </a:r>
            <a:r>
              <a:rPr lang="fr-FR" dirty="0" smtClean="0"/>
              <a:t> people to </a:t>
            </a:r>
            <a:r>
              <a:rPr lang="fr-FR" dirty="0" smtClean="0"/>
              <a:t>gain part </a:t>
            </a:r>
            <a:r>
              <a:rPr lang="fr-FR" dirty="0" smtClean="0"/>
              <a:t>of or full qualification</a:t>
            </a:r>
          </a:p>
          <a:p>
            <a:endParaRPr lang="fr-FR" dirty="0" smtClean="0"/>
          </a:p>
          <a:p>
            <a:pPr>
              <a:buFont typeface="Wingdings" pitchFamily="2" charset="2"/>
              <a:buChar char="§"/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History</a:t>
            </a: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Four important dates and </a:t>
            </a:r>
            <a:r>
              <a:rPr lang="fr-FR" dirty="0" err="1" smtClean="0"/>
              <a:t>decrees</a:t>
            </a:r>
            <a:r>
              <a:rPr lang="fr-FR" dirty="0" smtClean="0"/>
              <a:t>:</a:t>
            </a:r>
          </a:p>
          <a:p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1934 </a:t>
            </a:r>
            <a:r>
              <a:rPr lang="fr-FR" dirty="0" err="1" smtClean="0"/>
              <a:t>Procedure</a:t>
            </a:r>
            <a:r>
              <a:rPr lang="fr-FR" dirty="0" smtClean="0"/>
              <a:t> for people </a:t>
            </a:r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had</a:t>
            </a:r>
            <a:r>
              <a:rPr lang="fr-FR" dirty="0" smtClean="0"/>
              <a:t> been </a:t>
            </a:r>
            <a:r>
              <a:rPr lang="fr-FR" dirty="0" err="1" smtClean="0"/>
              <a:t>working</a:t>
            </a:r>
            <a:r>
              <a:rPr lang="fr-FR" dirty="0" smtClean="0"/>
              <a:t> in engineering </a:t>
            </a:r>
            <a:r>
              <a:rPr lang="fr-FR" dirty="0" err="1" smtClean="0"/>
              <a:t>fields</a:t>
            </a:r>
            <a:r>
              <a:rPr lang="fr-FR" dirty="0" smtClean="0"/>
              <a:t> for </a:t>
            </a:r>
            <a:r>
              <a:rPr lang="fr-FR" dirty="0" err="1" smtClean="0"/>
              <a:t>at</a:t>
            </a:r>
            <a:r>
              <a:rPr lang="fr-FR" dirty="0" smtClean="0"/>
              <a:t> least 5 </a:t>
            </a:r>
            <a:r>
              <a:rPr lang="fr-FR" dirty="0" err="1" smtClean="0"/>
              <a:t>years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1985  VAPP ( Validation des acquis personnels et professionnels) </a:t>
            </a:r>
            <a:r>
              <a:rPr lang="fr-FR" dirty="0" err="1" smtClean="0"/>
              <a:t>just</a:t>
            </a:r>
            <a:r>
              <a:rPr lang="fr-FR" dirty="0" smtClean="0"/>
              <a:t> for HE </a:t>
            </a:r>
          </a:p>
          <a:p>
            <a:pPr>
              <a:buNone/>
            </a:pPr>
            <a:r>
              <a:rPr lang="fr-FR" dirty="0" smtClean="0"/>
              <a:t>	This recognition </a:t>
            </a:r>
            <a:r>
              <a:rPr lang="fr-FR" dirty="0" err="1" smtClean="0"/>
              <a:t>enables</a:t>
            </a:r>
            <a:r>
              <a:rPr lang="fr-FR" dirty="0" smtClean="0"/>
              <a:t> candidates </a:t>
            </a:r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wouldn’t</a:t>
            </a:r>
            <a:r>
              <a:rPr lang="fr-FR" dirty="0" smtClean="0"/>
              <a:t> have the entrance </a:t>
            </a:r>
            <a:r>
              <a:rPr lang="fr-FR" dirty="0" err="1" smtClean="0"/>
              <a:t>required</a:t>
            </a:r>
            <a:r>
              <a:rPr lang="fr-FR" dirty="0" smtClean="0"/>
              <a:t> </a:t>
            </a:r>
            <a:r>
              <a:rPr lang="fr-FR" dirty="0" err="1" smtClean="0"/>
              <a:t>diploma</a:t>
            </a:r>
            <a:r>
              <a:rPr lang="fr-FR" dirty="0" smtClean="0"/>
              <a:t> or qualification, to </a:t>
            </a:r>
            <a:r>
              <a:rPr lang="fr-FR" dirty="0" err="1" smtClean="0"/>
              <a:t>get</a:t>
            </a:r>
            <a:r>
              <a:rPr lang="fr-FR" dirty="0" smtClean="0"/>
              <a:t> direct entry to a </a:t>
            </a:r>
            <a:r>
              <a:rPr lang="fr-FR" dirty="0" err="1" smtClean="0"/>
              <a:t>level</a:t>
            </a:r>
            <a:r>
              <a:rPr lang="fr-FR" dirty="0" smtClean="0"/>
              <a:t> of </a:t>
            </a:r>
            <a:r>
              <a:rPr lang="fr-FR" dirty="0" err="1" smtClean="0"/>
              <a:t>studies</a:t>
            </a:r>
            <a:r>
              <a:rPr lang="fr-FR" dirty="0" smtClean="0"/>
              <a:t> in HE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History</a:t>
            </a: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1992 ……A </a:t>
            </a:r>
            <a:r>
              <a:rPr lang="fr-FR" dirty="0" err="1" smtClean="0"/>
              <a:t>step</a:t>
            </a:r>
            <a:r>
              <a:rPr lang="fr-FR" dirty="0" smtClean="0"/>
              <a:t> </a:t>
            </a:r>
            <a:r>
              <a:rPr lang="fr-FR" dirty="0" err="1" smtClean="0"/>
              <a:t>towards</a:t>
            </a:r>
            <a:r>
              <a:rPr lang="fr-FR" dirty="0" smtClean="0"/>
              <a:t> VAE 2002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	- 5 </a:t>
            </a:r>
            <a:r>
              <a:rPr lang="fr-FR" dirty="0" err="1" smtClean="0"/>
              <a:t>years</a:t>
            </a:r>
            <a:r>
              <a:rPr lang="fr-FR" dirty="0" smtClean="0"/>
              <a:t> of </a:t>
            </a:r>
            <a:r>
              <a:rPr lang="fr-FR" dirty="0" err="1" smtClean="0"/>
              <a:t>experience</a:t>
            </a:r>
            <a:r>
              <a:rPr lang="fr-FR" dirty="0" smtClean="0"/>
              <a:t> </a:t>
            </a:r>
            <a:r>
              <a:rPr lang="fr-FR" dirty="0" err="1" smtClean="0"/>
              <a:t>required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		- </a:t>
            </a:r>
            <a:r>
              <a:rPr lang="fr-FR" dirty="0" err="1" smtClean="0"/>
              <a:t>grants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part of a </a:t>
            </a:r>
            <a:r>
              <a:rPr lang="fr-FR" dirty="0" err="1" smtClean="0"/>
              <a:t>diploma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err="1" smtClean="0"/>
              <a:t>Cancelled</a:t>
            </a:r>
            <a:r>
              <a:rPr lang="fr-FR" dirty="0" smtClean="0"/>
              <a:t> and </a:t>
            </a:r>
            <a:r>
              <a:rPr lang="fr-FR" dirty="0" err="1" smtClean="0"/>
              <a:t>replaced</a:t>
            </a:r>
            <a:r>
              <a:rPr lang="fr-FR" dirty="0" smtClean="0"/>
              <a:t> by the 2002 </a:t>
            </a:r>
            <a:r>
              <a:rPr lang="fr-FR" dirty="0" err="1" smtClean="0"/>
              <a:t>decree</a:t>
            </a:r>
            <a:r>
              <a:rPr lang="fr-FR" dirty="0" smtClean="0"/>
              <a:t>. 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History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2002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r>
              <a:rPr lang="fr-FR" dirty="0" smtClean="0"/>
              <a:t> of recognition</a:t>
            </a:r>
          </a:p>
          <a:p>
            <a:endParaRPr lang="fr-FR" dirty="0" smtClean="0"/>
          </a:p>
          <a:p>
            <a:pPr lvl="1">
              <a:buNone/>
            </a:pPr>
            <a:r>
              <a:rPr lang="fr-FR" dirty="0" smtClean="0"/>
              <a:t>		- VAE for </a:t>
            </a:r>
            <a:r>
              <a:rPr lang="fr-FR" dirty="0" err="1" smtClean="0"/>
              <a:t>those</a:t>
            </a:r>
            <a:r>
              <a:rPr lang="fr-FR" dirty="0" smtClean="0"/>
              <a:t> </a:t>
            </a:r>
            <a:r>
              <a:rPr lang="fr-FR" dirty="0" err="1" smtClean="0"/>
              <a:t>who</a:t>
            </a:r>
            <a:r>
              <a:rPr lang="fr-FR" dirty="0" smtClean="0"/>
              <a:t> have </a:t>
            </a:r>
            <a:r>
              <a:rPr lang="fr-FR" dirty="0" err="1" smtClean="0"/>
              <a:t>at</a:t>
            </a:r>
            <a:r>
              <a:rPr lang="fr-FR" dirty="0" smtClean="0"/>
              <a:t> least a 3-</a:t>
            </a:r>
            <a:r>
              <a:rPr lang="fr-FR" dirty="0" err="1" smtClean="0"/>
              <a:t>year</a:t>
            </a:r>
            <a:r>
              <a:rPr lang="fr-FR" dirty="0" smtClean="0"/>
              <a:t> </a:t>
            </a:r>
            <a:r>
              <a:rPr lang="fr-FR" dirty="0" err="1" smtClean="0"/>
              <a:t>professional</a:t>
            </a:r>
            <a:r>
              <a:rPr lang="fr-FR" dirty="0" smtClean="0"/>
              <a:t> or </a:t>
            </a:r>
            <a:r>
              <a:rPr lang="fr-FR" dirty="0" err="1" smtClean="0"/>
              <a:t>professional</a:t>
            </a:r>
            <a:r>
              <a:rPr lang="fr-FR" dirty="0" smtClean="0"/>
              <a:t>-</a:t>
            </a:r>
            <a:r>
              <a:rPr lang="fr-FR" dirty="0" err="1" smtClean="0"/>
              <a:t>like</a:t>
            </a:r>
            <a:r>
              <a:rPr lang="fr-FR" dirty="0" smtClean="0"/>
              <a:t> </a:t>
            </a:r>
            <a:r>
              <a:rPr lang="fr-FR" dirty="0" err="1" smtClean="0"/>
              <a:t>experience</a:t>
            </a:r>
            <a:endParaRPr lang="fr-FR" dirty="0" smtClean="0"/>
          </a:p>
          <a:p>
            <a:pPr lvl="1">
              <a:buNone/>
            </a:pPr>
            <a:endParaRPr lang="fr-FR" dirty="0" smtClean="0"/>
          </a:p>
          <a:p>
            <a:pPr lvl="1">
              <a:buNone/>
            </a:pPr>
            <a:r>
              <a:rPr lang="fr-FR" dirty="0" smtClean="0"/>
              <a:t>		- VES for </a:t>
            </a:r>
            <a:r>
              <a:rPr lang="fr-FR" dirty="0" err="1" smtClean="0"/>
              <a:t>students</a:t>
            </a:r>
            <a:r>
              <a:rPr lang="fr-FR" dirty="0" smtClean="0"/>
              <a:t> </a:t>
            </a:r>
            <a:r>
              <a:rPr lang="fr-FR" dirty="0" err="1" smtClean="0"/>
              <a:t>who</a:t>
            </a:r>
            <a:r>
              <a:rPr lang="fr-FR" dirty="0" smtClean="0"/>
              <a:t> have </a:t>
            </a:r>
            <a:r>
              <a:rPr lang="fr-FR" dirty="0" err="1" smtClean="0"/>
              <a:t>got</a:t>
            </a:r>
            <a:r>
              <a:rPr lang="fr-FR" dirty="0" smtClean="0"/>
              <a:t> a qualification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not a French </a:t>
            </a:r>
            <a:r>
              <a:rPr lang="fr-FR" dirty="0" err="1" smtClean="0"/>
              <a:t>university</a:t>
            </a:r>
            <a:r>
              <a:rPr lang="fr-FR" dirty="0" smtClean="0"/>
              <a:t> </a:t>
            </a:r>
            <a:r>
              <a:rPr lang="fr-FR" dirty="0" err="1" smtClean="0"/>
              <a:t>diploma</a:t>
            </a:r>
            <a:endParaRPr lang="fr-FR" dirty="0" smtClean="0"/>
          </a:p>
          <a:p>
            <a:pPr lvl="1">
              <a:buNone/>
            </a:pPr>
            <a:endParaRPr lang="fr-FR" dirty="0" smtClean="0"/>
          </a:p>
          <a:p>
            <a:pPr lvl="1">
              <a:buNone/>
            </a:pP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r>
              <a:rPr lang="fr-FR" dirty="0" smtClean="0"/>
              <a:t>  </a:t>
            </a:r>
            <a:r>
              <a:rPr lang="fr-FR" dirty="0" err="1" smtClean="0"/>
              <a:t>give</a:t>
            </a:r>
            <a:r>
              <a:rPr lang="fr-FR" dirty="0" smtClean="0"/>
              <a:t> the </a:t>
            </a:r>
            <a:r>
              <a:rPr lang="fr-FR" dirty="0" err="1" smtClean="0"/>
              <a:t>possibility</a:t>
            </a:r>
            <a:r>
              <a:rPr lang="fr-FR" dirty="0" smtClean="0"/>
              <a:t> to </a:t>
            </a:r>
            <a:r>
              <a:rPr lang="fr-FR" dirty="0" err="1" smtClean="0"/>
              <a:t>obtain</a:t>
            </a:r>
            <a:r>
              <a:rPr lang="fr-FR" dirty="0" smtClean="0"/>
              <a:t> part of or a full </a:t>
            </a:r>
            <a:r>
              <a:rPr lang="fr-FR" dirty="0" err="1" smtClean="0"/>
              <a:t>diploma</a:t>
            </a:r>
            <a:endParaRPr lang="fr-FR" dirty="0" smtClean="0"/>
          </a:p>
          <a:p>
            <a:pPr lvl="1">
              <a:buFontTx/>
              <a:buChar char="-"/>
            </a:pPr>
            <a:endParaRPr lang="fr-FR" dirty="0" smtClean="0"/>
          </a:p>
          <a:p>
            <a:pPr lvl="1">
              <a:buFontTx/>
              <a:buChar char="-"/>
            </a:pPr>
            <a:endParaRPr lang="fr-FR" dirty="0" smtClean="0"/>
          </a:p>
          <a:p>
            <a:pPr lvl="1">
              <a:buFontTx/>
              <a:buChar char="-"/>
            </a:pPr>
            <a:endParaRPr lang="fr-FR" dirty="0" smtClean="0"/>
          </a:p>
          <a:p>
            <a:pPr lvl="1">
              <a:buNone/>
            </a:pPr>
            <a:endParaRPr lang="fr-FR" dirty="0" smtClean="0"/>
          </a:p>
          <a:p>
            <a:pPr lv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History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fr-FR" dirty="0" smtClean="0"/>
              <a:t>The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implemented</a:t>
            </a:r>
            <a:r>
              <a:rPr lang="fr-FR" dirty="0" smtClean="0"/>
              <a:t> in a </a:t>
            </a:r>
            <a:r>
              <a:rPr lang="fr-FR" dirty="0" err="1" smtClean="0"/>
              <a:t>whole</a:t>
            </a:r>
            <a:r>
              <a:rPr lang="fr-FR" dirty="0" smtClean="0"/>
              <a:t> national </a:t>
            </a:r>
            <a:r>
              <a:rPr lang="fr-FR" dirty="0" err="1" smtClean="0"/>
              <a:t>context</a:t>
            </a:r>
            <a:r>
              <a:rPr lang="fr-FR" dirty="0" smtClean="0"/>
              <a:t> of </a:t>
            </a:r>
            <a:r>
              <a:rPr lang="fr-FR" dirty="0" smtClean="0"/>
              <a:t>social </a:t>
            </a:r>
            <a:r>
              <a:rPr lang="fr-FR" dirty="0" smtClean="0"/>
              <a:t>modernisation of the French system of </a:t>
            </a:r>
            <a:r>
              <a:rPr lang="fr-FR" dirty="0" err="1" smtClean="0"/>
              <a:t>education</a:t>
            </a:r>
            <a:endParaRPr lang="fr-FR" dirty="0" smtClean="0"/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endParaRPr lang="fr-FR" dirty="0" smtClean="0"/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fr-FR" dirty="0" smtClean="0"/>
              <a:t>This </a:t>
            </a:r>
            <a:r>
              <a:rPr lang="fr-FR" dirty="0" err="1" smtClean="0"/>
              <a:t>context</a:t>
            </a:r>
            <a:r>
              <a:rPr lang="fr-FR" dirty="0" smtClean="0"/>
              <a:t> has </a:t>
            </a:r>
            <a:r>
              <a:rPr lang="fr-FR" dirty="0" err="1" smtClean="0"/>
              <a:t>led</a:t>
            </a:r>
            <a:r>
              <a:rPr lang="fr-FR" dirty="0" smtClean="0"/>
              <a:t> to the </a:t>
            </a:r>
            <a:r>
              <a:rPr lang="fr-FR" dirty="0" err="1" smtClean="0"/>
              <a:t>creation</a:t>
            </a:r>
            <a:r>
              <a:rPr lang="fr-FR" dirty="0" smtClean="0"/>
              <a:t> of the National </a:t>
            </a:r>
            <a:r>
              <a:rPr lang="fr-FR" dirty="0" err="1" smtClean="0"/>
              <a:t>Register</a:t>
            </a:r>
            <a:r>
              <a:rPr lang="fr-FR" dirty="0" smtClean="0"/>
              <a:t> for Professional Certification ( RNCP),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our</a:t>
            </a:r>
            <a:r>
              <a:rPr lang="fr-FR" dirty="0" smtClean="0"/>
              <a:t> National  Qualification Framework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endParaRPr lang="fr-FR" dirty="0" smtClean="0"/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Means</a:t>
            </a:r>
            <a:r>
              <a:rPr lang="fr-FR" dirty="0" smtClean="0"/>
              <a:t> and </a:t>
            </a:r>
            <a:r>
              <a:rPr lang="fr-FR" dirty="0" err="1" smtClean="0"/>
              <a:t>tools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Our </a:t>
            </a:r>
            <a:r>
              <a:rPr lang="fr-FR" dirty="0" err="1" smtClean="0"/>
              <a:t>register</a:t>
            </a:r>
            <a:r>
              <a:rPr lang="fr-FR" dirty="0" smtClean="0"/>
              <a:t> (RNCP) in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each</a:t>
            </a:r>
            <a:r>
              <a:rPr lang="fr-FR" dirty="0" smtClean="0"/>
              <a:t> qualification </a:t>
            </a:r>
            <a:r>
              <a:rPr lang="fr-FR" dirty="0" err="1" smtClean="0"/>
              <a:t>is</a:t>
            </a:r>
            <a:r>
              <a:rPr lang="fr-FR" dirty="0" smtClean="0"/>
              <a:t> not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described</a:t>
            </a:r>
            <a:r>
              <a:rPr lang="fr-FR" dirty="0" smtClean="0"/>
              <a:t> in an </a:t>
            </a:r>
            <a:r>
              <a:rPr lang="fr-FR" dirty="0" err="1" smtClean="0"/>
              <a:t>academic</a:t>
            </a:r>
            <a:r>
              <a:rPr lang="fr-FR" dirty="0" smtClean="0"/>
              <a:t> format but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learning</a:t>
            </a:r>
            <a:r>
              <a:rPr lang="fr-FR" dirty="0" smtClean="0"/>
              <a:t> </a:t>
            </a:r>
            <a:r>
              <a:rPr lang="fr-FR" dirty="0" err="1" smtClean="0"/>
              <a:t>outcomes</a:t>
            </a:r>
            <a:r>
              <a:rPr lang="fr-FR" dirty="0" smtClean="0"/>
              <a:t> and accessible jobs profiles.</a:t>
            </a:r>
          </a:p>
          <a:p>
            <a:pPr>
              <a:buNone/>
            </a:pPr>
            <a:r>
              <a:rPr lang="fr-FR" dirty="0" smtClean="0"/>
              <a:t>	This </a:t>
            </a:r>
            <a:r>
              <a:rPr lang="fr-FR" dirty="0" err="1" smtClean="0"/>
              <a:t>register</a:t>
            </a:r>
            <a:r>
              <a:rPr lang="fr-FR" dirty="0" smtClean="0"/>
              <a:t> </a:t>
            </a:r>
            <a:r>
              <a:rPr lang="fr-FR" dirty="0" err="1" smtClean="0"/>
              <a:t>makes</a:t>
            </a:r>
            <a:r>
              <a:rPr lang="fr-FR" dirty="0" smtClean="0"/>
              <a:t> the </a:t>
            </a:r>
            <a:r>
              <a:rPr lang="fr-FR" dirty="0" err="1" smtClean="0"/>
              <a:t>process</a:t>
            </a:r>
            <a:r>
              <a:rPr lang="fr-FR" dirty="0" smtClean="0"/>
              <a:t> of VAE a lot </a:t>
            </a:r>
            <a:r>
              <a:rPr lang="fr-FR" dirty="0" err="1" smtClean="0"/>
              <a:t>easier</a:t>
            </a:r>
            <a:r>
              <a:rPr lang="fr-FR" dirty="0" smtClean="0"/>
              <a:t> for candidates and jurys</a:t>
            </a:r>
          </a:p>
          <a:p>
            <a:r>
              <a:rPr lang="fr-FR" dirty="0" smtClean="0"/>
              <a:t>Guidance for </a:t>
            </a:r>
            <a:r>
              <a:rPr lang="fr-FR" dirty="0" err="1" smtClean="0"/>
              <a:t>applicants</a:t>
            </a:r>
            <a:endParaRPr lang="fr-FR" dirty="0" smtClean="0"/>
          </a:p>
          <a:p>
            <a:r>
              <a:rPr lang="fr-FR" dirty="0" smtClean="0"/>
              <a:t>Admission files</a:t>
            </a:r>
          </a:p>
          <a:p>
            <a:r>
              <a:rPr lang="fr-FR" dirty="0" err="1" smtClean="0"/>
              <a:t>Experience</a:t>
            </a:r>
            <a:r>
              <a:rPr lang="fr-FR" dirty="0" smtClean="0"/>
              <a:t> Portfolio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err="1" smtClean="0"/>
              <a:t>At</a:t>
            </a:r>
            <a:r>
              <a:rPr lang="fr-FR" dirty="0" smtClean="0"/>
              <a:t> the </a:t>
            </a:r>
            <a:r>
              <a:rPr lang="fr-FR" dirty="0" smtClean="0"/>
              <a:t>national </a:t>
            </a:r>
            <a:r>
              <a:rPr lang="fr-FR" dirty="0" err="1" smtClean="0"/>
              <a:t>there</a:t>
            </a:r>
            <a:r>
              <a:rPr lang="fr-FR" dirty="0" smtClean="0"/>
              <a:t> are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r>
              <a:rPr lang="fr-FR" dirty="0" smtClean="0"/>
              <a:t> </a:t>
            </a:r>
            <a:r>
              <a:rPr lang="fr-FR" dirty="0" err="1" smtClean="0"/>
              <a:t>working</a:t>
            </a:r>
            <a:r>
              <a:rPr lang="fr-FR" dirty="0" smtClean="0"/>
              <a:t> groups </a:t>
            </a:r>
            <a:r>
              <a:rPr lang="fr-FR" dirty="0" smtClean="0"/>
              <a:t>sharing </a:t>
            </a:r>
            <a:r>
              <a:rPr lang="fr-FR" dirty="0" err="1" smtClean="0"/>
              <a:t>experiences</a:t>
            </a:r>
            <a:r>
              <a:rPr lang="fr-FR" dirty="0" smtClean="0"/>
              <a:t> and </a:t>
            </a:r>
            <a:r>
              <a:rPr lang="fr-FR" dirty="0" err="1" smtClean="0"/>
              <a:t>tools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Financial </a:t>
            </a:r>
            <a:r>
              <a:rPr lang="fr-FR" dirty="0" err="1" smtClean="0"/>
              <a:t>context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It </a:t>
            </a:r>
            <a:r>
              <a:rPr lang="fr-FR" dirty="0" err="1" smtClean="0"/>
              <a:t>depends</a:t>
            </a:r>
            <a:r>
              <a:rPr lang="fr-FR" dirty="0" smtClean="0"/>
              <a:t> on the candidates’ profiles</a:t>
            </a:r>
          </a:p>
          <a:p>
            <a:pPr>
              <a:buNone/>
            </a:pPr>
            <a:r>
              <a:rPr lang="fr-FR" dirty="0" smtClean="0"/>
              <a:t>		- </a:t>
            </a:r>
            <a:r>
              <a:rPr lang="fr-FR" dirty="0" err="1" smtClean="0"/>
              <a:t>workers</a:t>
            </a:r>
            <a:r>
              <a:rPr lang="fr-FR" dirty="0" smtClean="0"/>
              <a:t> : </a:t>
            </a:r>
          </a:p>
          <a:p>
            <a:pPr>
              <a:buNone/>
            </a:pPr>
            <a:r>
              <a:rPr lang="fr-FR" dirty="0" smtClean="0"/>
              <a:t>		the </a:t>
            </a:r>
            <a:r>
              <a:rPr lang="fr-FR" dirty="0" err="1" smtClean="0"/>
              <a:t>process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financed</a:t>
            </a:r>
            <a:r>
              <a:rPr lang="fr-FR" dirty="0" smtClean="0"/>
              <a:t> by </a:t>
            </a:r>
            <a:r>
              <a:rPr lang="fr-FR" dirty="0" err="1" smtClean="0"/>
              <a:t>companies</a:t>
            </a:r>
            <a:r>
              <a:rPr lang="fr-FR" dirty="0" smtClean="0"/>
              <a:t> </a:t>
            </a:r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have the obligation  to </a:t>
            </a:r>
            <a:r>
              <a:rPr lang="fr-FR" dirty="0" err="1" smtClean="0"/>
              <a:t>grant</a:t>
            </a:r>
            <a:r>
              <a:rPr lang="fr-FR" dirty="0" smtClean="0"/>
              <a:t> </a:t>
            </a:r>
            <a:r>
              <a:rPr lang="fr-FR" dirty="0" err="1" smtClean="0"/>
              <a:t>normally</a:t>
            </a:r>
            <a:r>
              <a:rPr lang="fr-FR" dirty="0" smtClean="0"/>
              <a:t> </a:t>
            </a:r>
            <a:r>
              <a:rPr lang="fr-FR" dirty="0" err="1" smtClean="0"/>
              <a:t>paid</a:t>
            </a:r>
            <a:r>
              <a:rPr lang="fr-FR" dirty="0" smtClean="0"/>
              <a:t> </a:t>
            </a:r>
            <a:r>
              <a:rPr lang="fr-FR" dirty="0" err="1" smtClean="0"/>
              <a:t>days</a:t>
            </a:r>
            <a:r>
              <a:rPr lang="fr-FR" dirty="0" smtClean="0"/>
              <a:t> off to the candidates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	- job </a:t>
            </a:r>
            <a:r>
              <a:rPr lang="fr-FR" dirty="0" err="1" smtClean="0"/>
              <a:t>seekers</a:t>
            </a:r>
            <a:r>
              <a:rPr lang="fr-FR" dirty="0" smtClean="0"/>
              <a:t> :</a:t>
            </a:r>
          </a:p>
          <a:p>
            <a:pPr>
              <a:buNone/>
            </a:pPr>
            <a:r>
              <a:rPr lang="fr-FR" dirty="0" smtClean="0"/>
              <a:t>		the </a:t>
            </a:r>
            <a:r>
              <a:rPr lang="fr-FR" dirty="0" err="1" smtClean="0"/>
              <a:t>process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financed</a:t>
            </a:r>
            <a:r>
              <a:rPr lang="fr-FR" dirty="0" smtClean="0"/>
              <a:t> by </a:t>
            </a:r>
            <a:r>
              <a:rPr lang="fr-FR" dirty="0" err="1" smtClean="0"/>
              <a:t>regional</a:t>
            </a:r>
            <a:r>
              <a:rPr lang="fr-FR" dirty="0" smtClean="0"/>
              <a:t> </a:t>
            </a:r>
            <a:r>
              <a:rPr lang="fr-FR" dirty="0" err="1" smtClean="0"/>
              <a:t>collectivities</a:t>
            </a:r>
            <a:r>
              <a:rPr lang="fr-FR" dirty="0" smtClean="0"/>
              <a:t> or social state services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Some</a:t>
            </a:r>
            <a:r>
              <a:rPr lang="fr-FR" dirty="0" smtClean="0"/>
              <a:t> figures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 2008, in </a:t>
            </a:r>
            <a:r>
              <a:rPr lang="fr-FR" dirty="0" err="1" smtClean="0"/>
              <a:t>Higher</a:t>
            </a:r>
            <a:r>
              <a:rPr lang="fr-FR" dirty="0" smtClean="0"/>
              <a:t> Education</a:t>
            </a:r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		4,309 VAE Validation for qualifications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	- 49% </a:t>
            </a:r>
            <a:r>
              <a:rPr lang="fr-FR" dirty="0" err="1" smtClean="0"/>
              <a:t>fully</a:t>
            </a:r>
            <a:r>
              <a:rPr lang="fr-FR" dirty="0" smtClean="0"/>
              <a:t> </a:t>
            </a:r>
            <a:r>
              <a:rPr lang="fr-FR" dirty="0" err="1" smtClean="0"/>
              <a:t>awarded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		- 41 % </a:t>
            </a:r>
            <a:r>
              <a:rPr lang="fr-FR" dirty="0" err="1" smtClean="0"/>
              <a:t>at</a:t>
            </a:r>
            <a:r>
              <a:rPr lang="fr-FR" dirty="0" smtClean="0"/>
              <a:t> master </a:t>
            </a:r>
            <a:r>
              <a:rPr lang="fr-FR" dirty="0" err="1" smtClean="0"/>
              <a:t>level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	18,474 VAPP Validation for </a:t>
            </a:r>
            <a:r>
              <a:rPr lang="fr-FR" dirty="0" smtClean="0"/>
              <a:t> </a:t>
            </a:r>
            <a:r>
              <a:rPr lang="fr-FR" dirty="0" err="1" smtClean="0"/>
              <a:t>access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94F99B418A424EBC44720B99C3C4E7" ma:contentTypeVersion="0" ma:contentTypeDescription="Create a new document." ma:contentTypeScope="" ma:versionID="9edeef11c8f72caaa84da86201a53f6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1AF1882-8478-4F2A-8BE5-E32DB52692D0}"/>
</file>

<file path=customXml/itemProps2.xml><?xml version="1.0" encoding="utf-8"?>
<ds:datastoreItem xmlns:ds="http://schemas.openxmlformats.org/officeDocument/2006/customXml" ds:itemID="{0AC9C9AD-085B-428B-B892-D5EF77AA088C}"/>
</file>

<file path=customXml/itemProps3.xml><?xml version="1.0" encoding="utf-8"?>
<ds:datastoreItem xmlns:ds="http://schemas.openxmlformats.org/officeDocument/2006/customXml" ds:itemID="{570D6C68-7716-474B-98FB-F16B04EA479A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184</Words>
  <Application>Microsoft Office PowerPoint</Application>
  <PresentationFormat>Affichage à l'écran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Débit</vt:lpstr>
      <vt:lpstr>RPL What about  the French Case ? </vt:lpstr>
      <vt:lpstr>What is French VAE</vt:lpstr>
      <vt:lpstr>History…</vt:lpstr>
      <vt:lpstr>History…</vt:lpstr>
      <vt:lpstr>History</vt:lpstr>
      <vt:lpstr>History</vt:lpstr>
      <vt:lpstr>Means and tools</vt:lpstr>
      <vt:lpstr>Financial context</vt:lpstr>
      <vt:lpstr>Some figures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RPL What about the french system</dc:title>
  <dc:creator>sirco</dc:creator>
  <cp:lastModifiedBy>Bonichon</cp:lastModifiedBy>
  <cp:revision>19</cp:revision>
  <dcterms:created xsi:type="dcterms:W3CDTF">2010-11-23T11:49:55Z</dcterms:created>
  <dcterms:modified xsi:type="dcterms:W3CDTF">2011-06-23T08:35:19Z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0x0101000494F99B418A424EBC44720B99C3C4E7</vt:lpwstr>
  </property>
</Properties>
</file>