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sldIdLst>
    <p:sldId id="256" r:id="rId5"/>
    <p:sldId id="534" r:id="rId6"/>
    <p:sldId id="528" r:id="rId7"/>
    <p:sldId id="529" r:id="rId8"/>
    <p:sldId id="530" r:id="rId9"/>
    <p:sldId id="259" r:id="rId10"/>
    <p:sldId id="260" r:id="rId11"/>
    <p:sldId id="522" r:id="rId12"/>
    <p:sldId id="533" r:id="rId13"/>
    <p:sldId id="537" r:id="rId14"/>
    <p:sldId id="53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34"/>
    <p:restoredTop sz="85829" autoAdjust="0"/>
  </p:normalViewPr>
  <p:slideViewPr>
    <p:cSldViewPr snapToGrid="0" snapToObjects="1">
      <p:cViewPr varScale="1">
        <p:scale>
          <a:sx n="80" d="100"/>
          <a:sy n="80" d="100"/>
        </p:scale>
        <p:origin x="480" y="45"/>
      </p:cViewPr>
      <p:guideLst/>
    </p:cSldViewPr>
  </p:slideViewPr>
  <p:notesTextViewPr>
    <p:cViewPr>
      <p:scale>
        <a:sx n="1" d="1"/>
        <a:sy n="1" d="1"/>
      </p:scale>
      <p:origin x="0" y="0"/>
    </p:cViewPr>
  </p:notesTextViewPr>
  <p:notesViewPr>
    <p:cSldViewPr snapToGrid="0" snapToObjects="1">
      <p:cViewPr varScale="1">
        <p:scale>
          <a:sx n="86" d="100"/>
          <a:sy n="86" d="100"/>
        </p:scale>
        <p:origin x="272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elo" userId="b154f2a3-dd52-4f80-badd-1e625e174f7f" providerId="ADAL" clId="{B2ADF3B6-5AD8-4615-AD83-140B79DFD17F}"/>
    <pc:docChg chg="modSld">
      <pc:chgData name="Maria Kelo" userId="b154f2a3-dd52-4f80-badd-1e625e174f7f" providerId="ADAL" clId="{B2ADF3B6-5AD8-4615-AD83-140B79DFD17F}" dt="2021-11-28T16:23:10.365" v="9" actId="20577"/>
      <pc:docMkLst>
        <pc:docMk/>
      </pc:docMkLst>
      <pc:sldChg chg="modSp mod">
        <pc:chgData name="Maria Kelo" userId="b154f2a3-dd52-4f80-badd-1e625e174f7f" providerId="ADAL" clId="{B2ADF3B6-5AD8-4615-AD83-140B79DFD17F}" dt="2021-11-28T16:23:10.365" v="9" actId="20577"/>
        <pc:sldMkLst>
          <pc:docMk/>
          <pc:sldMk cId="2879284572" sldId="256"/>
        </pc:sldMkLst>
        <pc:spChg chg="mod">
          <ac:chgData name="Maria Kelo" userId="b154f2a3-dd52-4f80-badd-1e625e174f7f" providerId="ADAL" clId="{B2ADF3B6-5AD8-4615-AD83-140B79DFD17F}" dt="2021-11-28T16:23:10.365" v="9" actId="20577"/>
          <ac:spMkLst>
            <pc:docMk/>
            <pc:sldMk cId="2879284572" sldId="256"/>
            <ac:spMk id="3" creationId="{65AE64EE-CD96-4D47-AEF1-1A7C7395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0B129-9B94-6E49-9260-C9F56A12C379}" type="datetimeFigureOut">
              <a:rPr lang="nl-BE" smtClean="0"/>
              <a:t>28/11/2021</a:t>
            </a:fld>
            <a:endParaRPr lang="nl-BE"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D48A40-5245-1D4D-A900-7885FCA0D07F}" type="slidenum">
              <a:rPr lang="nl-BE" smtClean="0"/>
              <a:t>‹#›</a:t>
            </a:fld>
            <a:endParaRPr lang="nl-BE" dirty="0"/>
          </a:p>
        </p:txBody>
      </p:sp>
    </p:spTree>
    <p:extLst>
      <p:ext uri="{BB962C8B-B14F-4D97-AF65-F5344CB8AC3E}">
        <p14:creationId xmlns:p14="http://schemas.microsoft.com/office/powerpoint/2010/main" val="2985692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qaa.ac.uk/en/quality-code/advice-and-guida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D48A40-5245-1D4D-A900-7885FCA0D07F}" type="slidenum">
              <a:rPr lang="nl-BE" smtClean="0"/>
              <a:t>1</a:t>
            </a:fld>
            <a:endParaRPr lang="nl-BE" dirty="0"/>
          </a:p>
        </p:txBody>
      </p:sp>
    </p:spTree>
    <p:extLst>
      <p:ext uri="{BB962C8B-B14F-4D97-AF65-F5344CB8AC3E}">
        <p14:creationId xmlns:p14="http://schemas.microsoft.com/office/powerpoint/2010/main" val="689260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92D48A40-5245-1D4D-A900-7885FCA0D07F}" type="slidenum">
              <a:rPr lang="nl-BE" smtClean="0"/>
              <a:t>3</a:t>
            </a:fld>
            <a:endParaRPr lang="nl-BE" dirty="0"/>
          </a:p>
        </p:txBody>
      </p:sp>
    </p:spTree>
    <p:extLst>
      <p:ext uri="{BB962C8B-B14F-4D97-AF65-F5344CB8AC3E}">
        <p14:creationId xmlns:p14="http://schemas.microsoft.com/office/powerpoint/2010/main" val="1735700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92D48A40-5245-1D4D-A900-7885FCA0D07F}" type="slidenum">
              <a:rPr lang="nl-BE" smtClean="0"/>
              <a:t>4</a:t>
            </a:fld>
            <a:endParaRPr lang="nl-BE" dirty="0"/>
          </a:p>
        </p:txBody>
      </p:sp>
    </p:spTree>
    <p:extLst>
      <p:ext uri="{BB962C8B-B14F-4D97-AF65-F5344CB8AC3E}">
        <p14:creationId xmlns:p14="http://schemas.microsoft.com/office/powerpoint/2010/main" val="955641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92D48A40-5245-1D4D-A900-7885FCA0D07F}" type="slidenum">
              <a:rPr lang="nl-BE" smtClean="0"/>
              <a:t>6</a:t>
            </a:fld>
            <a:endParaRPr lang="nl-BE"/>
          </a:p>
        </p:txBody>
      </p:sp>
    </p:spTree>
    <p:extLst>
      <p:ext uri="{BB962C8B-B14F-4D97-AF65-F5344CB8AC3E}">
        <p14:creationId xmlns:p14="http://schemas.microsoft.com/office/powerpoint/2010/main" val="841379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D48A40-5245-1D4D-A900-7885FCA0D07F}" type="slidenum">
              <a:rPr lang="nl-BE" smtClean="0"/>
              <a:t>7</a:t>
            </a:fld>
            <a:endParaRPr lang="nl-BE"/>
          </a:p>
        </p:txBody>
      </p:sp>
    </p:spTree>
    <p:extLst>
      <p:ext uri="{BB962C8B-B14F-4D97-AF65-F5344CB8AC3E}">
        <p14:creationId xmlns:p14="http://schemas.microsoft.com/office/powerpoint/2010/main" val="3239743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D48A40-5245-1D4D-A900-7885FCA0D07F}" type="slidenum">
              <a:rPr lang="nl-BE" smtClean="0"/>
              <a:t>8</a:t>
            </a:fld>
            <a:endParaRPr lang="nl-BE"/>
          </a:p>
        </p:txBody>
      </p:sp>
    </p:spTree>
    <p:extLst>
      <p:ext uri="{BB962C8B-B14F-4D97-AF65-F5344CB8AC3E}">
        <p14:creationId xmlns:p14="http://schemas.microsoft.com/office/powerpoint/2010/main" val="2073120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Advice and Guidance (qaa.ac.uk)</a:t>
            </a:r>
            <a:endParaRPr lang="en-GB" dirty="0"/>
          </a:p>
        </p:txBody>
      </p:sp>
      <p:sp>
        <p:nvSpPr>
          <p:cNvPr id="4" name="Slide Number Placeholder 3"/>
          <p:cNvSpPr>
            <a:spLocks noGrp="1"/>
          </p:cNvSpPr>
          <p:nvPr>
            <p:ph type="sldNum" sz="quarter" idx="5"/>
          </p:nvPr>
        </p:nvSpPr>
        <p:spPr/>
        <p:txBody>
          <a:bodyPr/>
          <a:lstStyle/>
          <a:p>
            <a:fld id="{92D48A40-5245-1D4D-A900-7885FCA0D07F}" type="slidenum">
              <a:rPr lang="nl-BE" smtClean="0"/>
              <a:t>9</a:t>
            </a:fld>
            <a:endParaRPr lang="nl-BE" dirty="0"/>
          </a:p>
        </p:txBody>
      </p:sp>
    </p:spTree>
    <p:extLst>
      <p:ext uri="{BB962C8B-B14F-4D97-AF65-F5344CB8AC3E}">
        <p14:creationId xmlns:p14="http://schemas.microsoft.com/office/powerpoint/2010/main" val="1902181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399" y="2600324"/>
            <a:ext cx="8810626" cy="3711265"/>
          </a:xfrm>
          <a:prstGeom prst="rect">
            <a:avLst/>
          </a:prstGeom>
        </p:spPr>
        <p:txBody>
          <a:bodyPr/>
          <a:lstStyle>
            <a:lvl1pPr marL="0" indent="0" fontAlgn="t">
              <a:buNone/>
              <a:defRPr sz="4500" b="1" i="0" cap="all" baseline="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itle 1">
            <a:extLst>
              <a:ext uri="{FF2B5EF4-FFF2-40B4-BE49-F238E27FC236}">
                <a16:creationId xmlns:a16="http://schemas.microsoft.com/office/drawing/2014/main" id="{E9099136-679F-CA4F-9B32-9B577FF18402}"/>
              </a:ext>
            </a:extLst>
          </p:cNvPr>
          <p:cNvSpPr>
            <a:spLocks noGrp="1"/>
          </p:cNvSpPr>
          <p:nvPr>
            <p:ph type="title"/>
          </p:nvPr>
        </p:nvSpPr>
        <p:spPr>
          <a:xfrm>
            <a:off x="533399" y="728662"/>
            <a:ext cx="6710363" cy="1066683"/>
          </a:xfrm>
          <a:prstGeom prst="rect">
            <a:avLst/>
          </a:prstGeom>
        </p:spPr>
        <p:txBody>
          <a:bodyPr anchor="b"/>
          <a:lstStyle>
            <a:lvl1pPr fontAlgn="t">
              <a:defRPr sz="3000" b="0" i="0" cap="all"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181745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_sma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6C93A181-3DB2-F646-9FFE-744308E566DD}"/>
              </a:ext>
            </a:extLst>
          </p:cNvPr>
          <p:cNvSpPr>
            <a:spLocks noGrp="1"/>
          </p:cNvSpPr>
          <p:nvPr>
            <p:ph idx="1"/>
          </p:nvPr>
        </p:nvSpPr>
        <p:spPr>
          <a:xfrm>
            <a:off x="533398" y="2357438"/>
            <a:ext cx="11082339" cy="3898396"/>
          </a:xfrm>
          <a:prstGeom prst="rect">
            <a:avLst/>
          </a:prstGeom>
        </p:spPr>
        <p:txBody>
          <a:bodyPr/>
          <a:lstStyle>
            <a:lvl1pPr marL="228600" indent="-228600">
              <a:buClr>
                <a:schemeClr val="accent1"/>
              </a:buClr>
              <a:buFont typeface="Arial" panose="020B0604020202020204" pitchFamily="34" charset="0"/>
              <a:buChar char="•"/>
              <a:defRPr/>
            </a:lvl1pPr>
            <a:lvl2pPr>
              <a:buClr>
                <a:schemeClr val="accent2"/>
              </a:buClr>
              <a:defRPr/>
            </a:lvl2pPr>
            <a:lvl3pPr marL="1143000" indent="-228600">
              <a:buClr>
                <a:schemeClr val="accent1"/>
              </a:buClr>
              <a:buFont typeface="Arial" panose="020B0604020202020204" pitchFamily="34" charset="0"/>
              <a:buChar char="•"/>
              <a:defRPr/>
            </a:lvl3pPr>
            <a:lvl4pPr>
              <a:buClr>
                <a:schemeClr val="accent2"/>
              </a:buClr>
              <a:defRPr/>
            </a:lvl4pPr>
            <a:lvl5pPr marL="2057400" indent="-228600">
              <a:buClr>
                <a:schemeClr val="accent2"/>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8F387E27-EE32-B541-A38F-AE3BDC37F78E}"/>
              </a:ext>
            </a:extLst>
          </p:cNvPr>
          <p:cNvSpPr>
            <a:spLocks noGrp="1"/>
          </p:cNvSpPr>
          <p:nvPr>
            <p:ph type="title"/>
          </p:nvPr>
        </p:nvSpPr>
        <p:spPr>
          <a:xfrm>
            <a:off x="533399" y="728662"/>
            <a:ext cx="6710363" cy="1066683"/>
          </a:xfrm>
          <a:prstGeom prst="rect">
            <a:avLst/>
          </a:prstGeom>
        </p:spPr>
        <p:txBody>
          <a:bodyPr anchor="b"/>
          <a:lstStyle>
            <a:lvl1pPr fontAlgn="t">
              <a:defRPr sz="3000" b="1" i="0" cap="all"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4054617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_Bi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98" y="1666080"/>
            <a:ext cx="11082339" cy="4623208"/>
          </a:xfrm>
          <a:prstGeom prst="rect">
            <a:avLst/>
          </a:prstGeom>
        </p:spPr>
        <p:txBody>
          <a:bodyPr/>
          <a:lstStyle>
            <a:lvl1pPr marL="228600" indent="-228600">
              <a:buClr>
                <a:schemeClr val="accent1"/>
              </a:buClr>
              <a:buFont typeface="Arial" panose="020B0604020202020204" pitchFamily="34" charset="0"/>
              <a:buChar char="•"/>
              <a:defRPr/>
            </a:lvl1pPr>
            <a:lvl2pPr>
              <a:buClr>
                <a:schemeClr val="accent2"/>
              </a:buClr>
              <a:defRPr/>
            </a:lvl2pPr>
            <a:lvl3pPr marL="1143000" indent="-228600">
              <a:buClr>
                <a:schemeClr val="accent1"/>
              </a:buClr>
              <a:buFont typeface="Arial" panose="020B0604020202020204" pitchFamily="34" charset="0"/>
              <a:buChar char="•"/>
              <a:defRPr/>
            </a:lvl3pPr>
            <a:lvl4pPr>
              <a:buClr>
                <a:schemeClr val="accent2"/>
              </a:buClr>
              <a:defRPr/>
            </a:lvl4pPr>
            <a:lvl5pPr marL="2057400" indent="-228600">
              <a:buClr>
                <a:schemeClr val="accent2"/>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a:extLst>
              <a:ext uri="{FF2B5EF4-FFF2-40B4-BE49-F238E27FC236}">
                <a16:creationId xmlns:a16="http://schemas.microsoft.com/office/drawing/2014/main" id="{1EB1211F-1CCA-4547-963C-8F3D473063D4}"/>
              </a:ext>
            </a:extLst>
          </p:cNvPr>
          <p:cNvSpPr>
            <a:spLocks noGrp="1"/>
          </p:cNvSpPr>
          <p:nvPr>
            <p:ph type="title"/>
          </p:nvPr>
        </p:nvSpPr>
        <p:spPr>
          <a:xfrm>
            <a:off x="533399" y="728663"/>
            <a:ext cx="6710363" cy="633412"/>
          </a:xfrm>
          <a:prstGeom prst="rect">
            <a:avLst/>
          </a:prstGeom>
        </p:spPr>
        <p:txBody>
          <a:bodyPr anchor="b"/>
          <a:lstStyle>
            <a:lvl1pPr fontAlgn="t">
              <a:defRPr sz="3000" b="1" i="0" cap="all" baseline="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69107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mpt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974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81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Click to edit Master title style</a:t>
            </a:r>
            <a:endParaRPr lang="en-US"/>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endParaRPr lang="en-US" dirty="0"/>
          </a:p>
        </p:txBody>
      </p:sp>
      <p:sp>
        <p:nvSpPr>
          <p:cNvPr id="4" name="Date Placeholder 3">
            <a:extLst>
              <a:ext uri="{FF2B5EF4-FFF2-40B4-BE49-F238E27FC236}">
                <a16:creationId xmlns:a16="http://schemas.microsoft.com/office/drawing/2014/main" id="{70F34E32-43F0-4A2E-8541-1D126DC438E3}"/>
              </a:ext>
            </a:extLst>
          </p:cNvPr>
          <p:cNvSpPr>
            <a:spLocks noGrp="1"/>
          </p:cNvSpPr>
          <p:nvPr>
            <p:ph type="dt" sz="half" idx="10"/>
          </p:nvPr>
        </p:nvSpPr>
        <p:spPr/>
        <p:txBody>
          <a:bodyPr/>
          <a:lstStyle>
            <a:lvl1pPr>
              <a:defRPr/>
            </a:lvl1pPr>
          </a:lstStyle>
          <a:p>
            <a:pPr>
              <a:defRPr/>
            </a:pPr>
            <a:fld id="{6B44C63C-0ED9-4CC4-8542-C909D11FC99A}" type="datetime1">
              <a:rPr lang="fi-FI"/>
              <a:pPr>
                <a:defRPr/>
              </a:pPr>
              <a:t>28.11.2021</a:t>
            </a:fld>
            <a:endParaRPr lang="en-US" dirty="0"/>
          </a:p>
        </p:txBody>
      </p:sp>
      <p:sp>
        <p:nvSpPr>
          <p:cNvPr id="5" name="Footer Placeholder 4">
            <a:extLst>
              <a:ext uri="{FF2B5EF4-FFF2-40B4-BE49-F238E27FC236}">
                <a16:creationId xmlns:a16="http://schemas.microsoft.com/office/drawing/2014/main" id="{46426B8C-CF00-4EAD-B9BE-725820D61E80}"/>
              </a:ext>
            </a:extLst>
          </p:cNvPr>
          <p:cNvSpPr>
            <a:spLocks noGrp="1"/>
          </p:cNvSpPr>
          <p:nvPr>
            <p:ph type="ftr" sz="quarter" idx="11"/>
          </p:nvPr>
        </p:nvSpPr>
        <p:spPr/>
        <p:txBody>
          <a:bodyPr/>
          <a:lstStyle>
            <a:lvl1pPr>
              <a:defRPr/>
            </a:lvl1pPr>
          </a:lstStyle>
          <a:p>
            <a:pPr>
              <a:defRPr/>
            </a:pPr>
            <a:r>
              <a:rPr lang="en-US" dirty="0"/>
              <a:t>replace txt View menu &gt; Header and footer </a:t>
            </a:r>
          </a:p>
        </p:txBody>
      </p:sp>
      <p:sp>
        <p:nvSpPr>
          <p:cNvPr id="6" name="Slide Number Placeholder 5">
            <a:extLst>
              <a:ext uri="{FF2B5EF4-FFF2-40B4-BE49-F238E27FC236}">
                <a16:creationId xmlns:a16="http://schemas.microsoft.com/office/drawing/2014/main" id="{38E38D30-C950-4CDB-8BD2-437B21A46EB8}"/>
              </a:ext>
            </a:extLst>
          </p:cNvPr>
          <p:cNvSpPr>
            <a:spLocks noGrp="1"/>
          </p:cNvSpPr>
          <p:nvPr>
            <p:ph type="sldNum" sz="quarter" idx="12"/>
          </p:nvPr>
        </p:nvSpPr>
        <p:spPr/>
        <p:txBody>
          <a:bodyPr/>
          <a:lstStyle>
            <a:lvl1pPr>
              <a:defRPr/>
            </a:lvl1pPr>
          </a:lstStyle>
          <a:p>
            <a:fld id="{9BC43258-875A-4A9D-8FEF-D9181AE411D7}" type="slidenum">
              <a:rPr lang="en-US" altLang="en-US"/>
              <a:pPr/>
              <a:t>‹#›</a:t>
            </a:fld>
            <a:endParaRPr lang="en-US" altLang="en-US" dirty="0"/>
          </a:p>
        </p:txBody>
      </p:sp>
    </p:spTree>
    <p:extLst>
      <p:ext uri="{BB962C8B-B14F-4D97-AF65-F5344CB8AC3E}">
        <p14:creationId xmlns:p14="http://schemas.microsoft.com/office/powerpoint/2010/main" val="1787216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ext_sma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8F387E27-EE32-B541-A38F-AE3BDC37F78E}"/>
              </a:ext>
            </a:extLst>
          </p:cNvPr>
          <p:cNvSpPr>
            <a:spLocks noGrp="1"/>
          </p:cNvSpPr>
          <p:nvPr>
            <p:ph type="title"/>
          </p:nvPr>
        </p:nvSpPr>
        <p:spPr>
          <a:xfrm>
            <a:off x="533399" y="728662"/>
            <a:ext cx="6710363" cy="1066683"/>
          </a:xfrm>
          <a:prstGeom prst="rect">
            <a:avLst/>
          </a:prstGeom>
        </p:spPr>
        <p:txBody>
          <a:bodyPr anchor="b"/>
          <a:lstStyle>
            <a:lvl1pPr fontAlgn="t">
              <a:defRPr sz="3000" b="1" i="0" cap="all" baseline="0">
                <a:solidFill>
                  <a:schemeClr val="bg1"/>
                </a:solidFill>
              </a:defRPr>
            </a:lvl1pPr>
          </a:lstStyle>
          <a:p>
            <a:r>
              <a:rPr lang="en-US"/>
              <a:t>Click to edit Master title style</a:t>
            </a:r>
            <a:endParaRPr lang="en-US" dirty="0"/>
          </a:p>
        </p:txBody>
      </p:sp>
      <p:sp>
        <p:nvSpPr>
          <p:cNvPr id="2" name="Rectangle 1">
            <a:extLst>
              <a:ext uri="{FF2B5EF4-FFF2-40B4-BE49-F238E27FC236}">
                <a16:creationId xmlns:a16="http://schemas.microsoft.com/office/drawing/2014/main" id="{AAE167F7-563A-F248-AAD0-224A38048C41}"/>
              </a:ext>
            </a:extLst>
          </p:cNvPr>
          <p:cNvSpPr/>
          <p:nvPr userDrawn="1"/>
        </p:nvSpPr>
        <p:spPr>
          <a:xfrm>
            <a:off x="9835662" y="3962400"/>
            <a:ext cx="2356338" cy="2895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Content Placeholder 2">
            <a:extLst>
              <a:ext uri="{FF2B5EF4-FFF2-40B4-BE49-F238E27FC236}">
                <a16:creationId xmlns:a16="http://schemas.microsoft.com/office/drawing/2014/main" id="{6C93A181-3DB2-F646-9FFE-744308E566DD}"/>
              </a:ext>
            </a:extLst>
          </p:cNvPr>
          <p:cNvSpPr>
            <a:spLocks noGrp="1"/>
          </p:cNvSpPr>
          <p:nvPr>
            <p:ph idx="1"/>
          </p:nvPr>
        </p:nvSpPr>
        <p:spPr>
          <a:xfrm>
            <a:off x="533399" y="2357438"/>
            <a:ext cx="11060724" cy="3621331"/>
          </a:xfrm>
          <a:prstGeom prst="rect">
            <a:avLst/>
          </a:prstGeom>
        </p:spPr>
        <p:txBody>
          <a:bodyPr/>
          <a:lstStyle>
            <a:lvl1pPr marL="228600" indent="-228600">
              <a:buClr>
                <a:schemeClr val="accent1"/>
              </a:buClr>
              <a:buFont typeface="Arial" panose="020B0604020202020204" pitchFamily="34" charset="0"/>
              <a:buChar char="•"/>
              <a:defRPr/>
            </a:lvl1pPr>
            <a:lvl2pPr>
              <a:buClr>
                <a:schemeClr val="accent2"/>
              </a:buClr>
              <a:defRPr/>
            </a:lvl2pPr>
            <a:lvl3pPr marL="1143000" indent="-228600">
              <a:buClr>
                <a:schemeClr val="accent1"/>
              </a:buClr>
              <a:buFont typeface="Arial" panose="020B0604020202020204" pitchFamily="34" charset="0"/>
              <a:buChar char="•"/>
              <a:defRPr/>
            </a:lvl3pPr>
            <a:lvl4pPr>
              <a:buClr>
                <a:schemeClr val="accent2"/>
              </a:buClr>
              <a:defRPr/>
            </a:lvl4pPr>
            <a:lvl5pPr marL="2057400" indent="-228600">
              <a:buClr>
                <a:schemeClr val="accent2"/>
              </a:buClr>
              <a:buFont typeface="Arial" panose="020B0604020202020204" pitchFamily="34" charset="0"/>
              <a:buChar char="•"/>
              <a:defRPr/>
            </a:lvl5pPr>
          </a:lstStyle>
          <a:p>
            <a:pPr lvl="0"/>
            <a:r>
              <a:rPr lang="en-US"/>
              <a:t>Click to edit Master text styles</a:t>
            </a:r>
          </a:p>
        </p:txBody>
      </p:sp>
      <p:pic>
        <p:nvPicPr>
          <p:cNvPr id="5" name="Picture 4">
            <a:extLst>
              <a:ext uri="{FF2B5EF4-FFF2-40B4-BE49-F238E27FC236}">
                <a16:creationId xmlns:a16="http://schemas.microsoft.com/office/drawing/2014/main" id="{FBB87021-3B88-1944-BC88-01FC9B409A0C}"/>
              </a:ext>
            </a:extLst>
          </p:cNvPr>
          <p:cNvPicPr>
            <a:picLocks noChangeAspect="1"/>
          </p:cNvPicPr>
          <p:nvPr userDrawn="1"/>
        </p:nvPicPr>
        <p:blipFill>
          <a:blip r:embed="rId3"/>
          <a:stretch>
            <a:fillRect/>
          </a:stretch>
        </p:blipFill>
        <p:spPr>
          <a:xfrm>
            <a:off x="9932022" y="187417"/>
            <a:ext cx="1790285" cy="757429"/>
          </a:xfrm>
          <a:prstGeom prst="rect">
            <a:avLst/>
          </a:prstGeom>
        </p:spPr>
      </p:pic>
    </p:spTree>
    <p:extLst>
      <p:ext uri="{BB962C8B-B14F-4D97-AF65-F5344CB8AC3E}">
        <p14:creationId xmlns:p14="http://schemas.microsoft.com/office/powerpoint/2010/main" val="3404105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414102"/>
      </p:ext>
    </p:extLst>
  </p:cSld>
  <p:clrMap bg1="lt1" tx1="dk1" bg2="lt2" tx2="dk2" accent1="accent1" accent2="accent2" accent3="accent3" accent4="accent4" accent5="accent5" accent6="accent6" hlink="hlink" folHlink="folHlink"/>
  <p:sldLayoutIdLst>
    <p:sldLayoutId id="2147483664" r:id="rId1"/>
    <p:sldLayoutId id="2147483661" r:id="rId2"/>
    <p:sldLayoutId id="2147483662" r:id="rId3"/>
    <p:sldLayoutId id="2147483665" r:id="rId4"/>
    <p:sldLayoutId id="2147483663" r:id="rId5"/>
    <p:sldLayoutId id="2147483668"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5E3F4D-2D6D-E041-B765-15D333E62055}"/>
              </a:ext>
            </a:extLst>
          </p:cNvPr>
          <p:cNvSpPr>
            <a:spLocks noGrp="1"/>
          </p:cNvSpPr>
          <p:nvPr>
            <p:ph type="title"/>
          </p:nvPr>
        </p:nvSpPr>
        <p:spPr>
          <a:xfrm>
            <a:off x="533399" y="728663"/>
            <a:ext cx="6710363" cy="633412"/>
          </a:xfrm>
          <a:prstGeom prst="rect">
            <a:avLst/>
          </a:prstGeom>
        </p:spPr>
        <p:txBody>
          <a:bodyPr/>
          <a:lstStyle/>
          <a:p>
            <a:r>
              <a:rPr lang="nl-BE" dirty="0"/>
              <a:t>Douglas blackstock, </a:t>
            </a:r>
            <a:br>
              <a:rPr lang="nl-BE" dirty="0"/>
            </a:br>
            <a:r>
              <a:rPr lang="nl-BE" dirty="0"/>
              <a:t>president, ENQA</a:t>
            </a:r>
          </a:p>
        </p:txBody>
      </p:sp>
      <p:sp>
        <p:nvSpPr>
          <p:cNvPr id="3" name="Tijdelijke aanduiding voor tekst 2">
            <a:extLst>
              <a:ext uri="{FF2B5EF4-FFF2-40B4-BE49-F238E27FC236}">
                <a16:creationId xmlns:a16="http://schemas.microsoft.com/office/drawing/2014/main" id="{65AE64EE-CD96-4D47-AEF1-1A7C7395E1AE}"/>
              </a:ext>
            </a:extLst>
          </p:cNvPr>
          <p:cNvSpPr>
            <a:spLocks noGrp="1"/>
          </p:cNvSpPr>
          <p:nvPr>
            <p:ph type="body" idx="1"/>
          </p:nvPr>
        </p:nvSpPr>
        <p:spPr/>
        <p:txBody>
          <a:bodyPr/>
          <a:lstStyle/>
          <a:p>
            <a:r>
              <a:rPr lang="nl-BE" dirty="0"/>
              <a:t>ENQA Update </a:t>
            </a:r>
            <a:r>
              <a:rPr lang="nl-BE" dirty="0" err="1"/>
              <a:t>for</a:t>
            </a:r>
            <a:r>
              <a:rPr lang="nl-BE" dirty="0"/>
              <a:t> BFUG meeting </a:t>
            </a:r>
          </a:p>
          <a:p>
            <a:endParaRPr lang="nl-BE" dirty="0"/>
          </a:p>
          <a:p>
            <a:endParaRPr lang="nl-BE" dirty="0"/>
          </a:p>
          <a:p>
            <a:r>
              <a:rPr lang="nl-BE"/>
              <a:t>1-2 december </a:t>
            </a:r>
            <a:r>
              <a:rPr lang="nl-BE" dirty="0"/>
              <a:t>2021</a:t>
            </a:r>
          </a:p>
          <a:p>
            <a:endParaRPr lang="nl-BE" dirty="0"/>
          </a:p>
        </p:txBody>
      </p:sp>
    </p:spTree>
    <p:extLst>
      <p:ext uri="{BB962C8B-B14F-4D97-AF65-F5344CB8AC3E}">
        <p14:creationId xmlns:p14="http://schemas.microsoft.com/office/powerpoint/2010/main" val="2879284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AFB891-D6DB-4D3A-8C8D-5AD18AA164EB}"/>
              </a:ext>
            </a:extLst>
          </p:cNvPr>
          <p:cNvSpPr>
            <a:spLocks noGrp="1"/>
          </p:cNvSpPr>
          <p:nvPr>
            <p:ph idx="1"/>
          </p:nvPr>
        </p:nvSpPr>
        <p:spPr>
          <a:xfrm>
            <a:off x="533398" y="1362075"/>
            <a:ext cx="11082339" cy="4927213"/>
          </a:xfrm>
        </p:spPr>
        <p:txBody>
          <a:bodyPr/>
          <a:lstStyle/>
          <a:p>
            <a:pPr marL="0" indent="0">
              <a:buNone/>
            </a:pPr>
            <a:r>
              <a:rPr lang="en-US" dirty="0">
                <a:solidFill>
                  <a:schemeClr val="accent1"/>
                </a:solidFill>
              </a:rPr>
              <a:t>Recent projects</a:t>
            </a:r>
          </a:p>
          <a:p>
            <a:r>
              <a:rPr lang="en-US" b="1" dirty="0"/>
              <a:t>SEQA-ESG: </a:t>
            </a:r>
            <a:r>
              <a:rPr lang="en-US" dirty="0"/>
              <a:t>support to six EHEA countries (ministries and agencies) to support the ESG-alignment of their QA systems</a:t>
            </a:r>
          </a:p>
          <a:p>
            <a:r>
              <a:rPr lang="en-US" b="1" dirty="0" err="1"/>
              <a:t>EUniQ</a:t>
            </a:r>
            <a:r>
              <a:rPr lang="en-US" dirty="0"/>
              <a:t>: to create and test the external review methodology for European University Alliances (lead partner: Flemish Ministry of Education/NVAO)</a:t>
            </a:r>
          </a:p>
          <a:p>
            <a:r>
              <a:rPr lang="en-US" b="1" dirty="0" err="1"/>
              <a:t>Microbol</a:t>
            </a:r>
            <a:r>
              <a:rPr lang="en-US" dirty="0"/>
              <a:t>: integration of micro-credentials into the EHEA tools  (lead partner: Flemish Ministry of Education)</a:t>
            </a:r>
          </a:p>
          <a:p>
            <a:pPr marL="0" indent="0">
              <a:buNone/>
            </a:pPr>
            <a:r>
              <a:rPr lang="en-US" dirty="0">
                <a:solidFill>
                  <a:schemeClr val="accent1"/>
                </a:solidFill>
              </a:rPr>
              <a:t>New working groups</a:t>
            </a:r>
          </a:p>
          <a:p>
            <a:r>
              <a:rPr lang="en-US" b="1" dirty="0"/>
              <a:t>Micro-credentials</a:t>
            </a:r>
            <a:r>
              <a:rPr lang="en-US" dirty="0"/>
              <a:t>: </a:t>
            </a:r>
            <a:r>
              <a:rPr lang="en-IE" sz="2800" dirty="0"/>
              <a:t>Guidance on key considerations for quality assurance of </a:t>
            </a:r>
            <a:r>
              <a:rPr lang="en-IE" sz="2800" dirty="0" err="1"/>
              <a:t>microcredentials</a:t>
            </a:r>
            <a:endParaRPr lang="en-US" dirty="0"/>
          </a:p>
          <a:p>
            <a:r>
              <a:rPr lang="en-US" b="1" dirty="0"/>
              <a:t>Academic Integrity</a:t>
            </a:r>
            <a:r>
              <a:rPr lang="en-US" dirty="0"/>
              <a:t>: Role of QA agencies in combatting academic fraud </a:t>
            </a:r>
          </a:p>
          <a:p>
            <a:endParaRPr lang="en-US" dirty="0"/>
          </a:p>
        </p:txBody>
      </p:sp>
      <p:sp>
        <p:nvSpPr>
          <p:cNvPr id="3" name="Title 2">
            <a:extLst>
              <a:ext uri="{FF2B5EF4-FFF2-40B4-BE49-F238E27FC236}">
                <a16:creationId xmlns:a16="http://schemas.microsoft.com/office/drawing/2014/main" id="{906C0C59-11BD-4A65-A3F1-C820E8E80530}"/>
              </a:ext>
            </a:extLst>
          </p:cNvPr>
          <p:cNvSpPr>
            <a:spLocks noGrp="1"/>
          </p:cNvSpPr>
          <p:nvPr>
            <p:ph type="title"/>
          </p:nvPr>
        </p:nvSpPr>
        <p:spPr>
          <a:xfrm>
            <a:off x="533399" y="639016"/>
            <a:ext cx="6710363" cy="633412"/>
          </a:xfrm>
        </p:spPr>
        <p:txBody>
          <a:bodyPr/>
          <a:lstStyle/>
          <a:p>
            <a:r>
              <a:rPr lang="en-US" dirty="0"/>
              <a:t>Projects &amp; working groups</a:t>
            </a:r>
            <a:endParaRPr lang="en-GB" dirty="0"/>
          </a:p>
        </p:txBody>
      </p:sp>
    </p:spTree>
    <p:extLst>
      <p:ext uri="{BB962C8B-B14F-4D97-AF65-F5344CB8AC3E}">
        <p14:creationId xmlns:p14="http://schemas.microsoft.com/office/powerpoint/2010/main" val="3197410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78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43A15E-4C02-4DBC-BCEB-C95F485231B1}"/>
              </a:ext>
            </a:extLst>
          </p:cNvPr>
          <p:cNvPicPr>
            <a:picLocks noChangeAspect="1"/>
          </p:cNvPicPr>
          <p:nvPr/>
        </p:nvPicPr>
        <p:blipFill rotWithShape="1">
          <a:blip r:embed="rId2"/>
          <a:srcRect l="4262" r="10406" b="1"/>
          <a:stretch/>
        </p:blipFill>
        <p:spPr>
          <a:xfrm>
            <a:off x="20" y="522514"/>
            <a:ext cx="12191980" cy="5127172"/>
          </a:xfrm>
          <a:prstGeom prst="rect">
            <a:avLst/>
          </a:prstGeom>
          <a:noFill/>
        </p:spPr>
      </p:pic>
    </p:spTree>
    <p:extLst>
      <p:ext uri="{BB962C8B-B14F-4D97-AF65-F5344CB8AC3E}">
        <p14:creationId xmlns:p14="http://schemas.microsoft.com/office/powerpoint/2010/main" val="1614006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28D672-0944-417E-90AE-81E920A4541B}"/>
              </a:ext>
            </a:extLst>
          </p:cNvPr>
          <p:cNvSpPr>
            <a:spLocks noGrp="1"/>
          </p:cNvSpPr>
          <p:nvPr>
            <p:ph idx="1"/>
          </p:nvPr>
        </p:nvSpPr>
        <p:spPr>
          <a:xfrm>
            <a:off x="533398" y="1825737"/>
            <a:ext cx="11082339" cy="4623208"/>
          </a:xfrm>
        </p:spPr>
        <p:txBody>
          <a:bodyPr/>
          <a:lstStyle/>
          <a:p>
            <a:pPr marL="0" indent="0">
              <a:buNone/>
            </a:pPr>
            <a:r>
              <a:rPr lang="it-IT" sz="2400" b="1" dirty="0">
                <a:solidFill>
                  <a:schemeClr val="accent1"/>
                </a:solidFill>
              </a:rPr>
              <a:t>Presidency</a:t>
            </a:r>
          </a:p>
          <a:p>
            <a:r>
              <a:rPr lang="it-IT" sz="2000" dirty="0"/>
              <a:t>Douglas Blackstock, President, QAA, UK</a:t>
            </a:r>
          </a:p>
          <a:p>
            <a:r>
              <a:rPr lang="it-IT" sz="2000" dirty="0"/>
              <a:t>Cristina Ghitulica, Vice President, ARACIS, Romania</a:t>
            </a:r>
          </a:p>
          <a:p>
            <a:r>
              <a:rPr lang="en-GB" sz="2000" b="0" i="0" dirty="0">
                <a:effectLst/>
              </a:rPr>
              <a:t>Øystein Lund, NOKUT, Norway, Vice President, NOKUT, Norway</a:t>
            </a:r>
          </a:p>
          <a:p>
            <a:r>
              <a:rPr lang="en-GB" sz="2000" b="0" i="0" dirty="0">
                <a:effectLst/>
              </a:rPr>
              <a:t>Antonio Serrano Gonzales, Trea</a:t>
            </a:r>
            <a:r>
              <a:rPr lang="en-GB" sz="2000" dirty="0"/>
              <a:t>surer,  ACPUA,  Aragon, Spain</a:t>
            </a:r>
            <a:endParaRPr lang="en-GB" sz="2000" b="0" i="0" dirty="0">
              <a:effectLst/>
            </a:endParaRPr>
          </a:p>
          <a:p>
            <a:pPr marL="0" indent="0">
              <a:buNone/>
            </a:pPr>
            <a:r>
              <a:rPr lang="it-IT" sz="2400" b="1" dirty="0">
                <a:solidFill>
                  <a:schemeClr val="accent1"/>
                </a:solidFill>
              </a:rPr>
              <a:t>Board </a:t>
            </a:r>
            <a:r>
              <a:rPr lang="it-IT" sz="2400" b="1" dirty="0" err="1">
                <a:solidFill>
                  <a:schemeClr val="accent1"/>
                </a:solidFill>
              </a:rPr>
              <a:t>members</a:t>
            </a:r>
            <a:endParaRPr lang="it-IT" sz="2400" b="1" dirty="0">
              <a:solidFill>
                <a:schemeClr val="accent1"/>
              </a:solidFill>
            </a:endParaRPr>
          </a:p>
          <a:p>
            <a:r>
              <a:rPr lang="it-IT" sz="2000" dirty="0"/>
              <a:t>Doris Hermann, AQAS, Germany</a:t>
            </a:r>
          </a:p>
          <a:p>
            <a:r>
              <a:rPr lang="it-IT" sz="2000" dirty="0"/>
              <a:t>Karena Maguire, QQI, </a:t>
            </a:r>
            <a:r>
              <a:rPr lang="it-IT" sz="2000" dirty="0" err="1"/>
              <a:t>Ireland</a:t>
            </a:r>
            <a:endParaRPr lang="it-IT" sz="2000" dirty="0"/>
          </a:p>
          <a:p>
            <a:r>
              <a:rPr lang="it-IT" sz="2000" dirty="0"/>
              <a:t>Jolanta Silka, AIC, Latvia</a:t>
            </a:r>
          </a:p>
          <a:p>
            <a:r>
              <a:rPr lang="it-IT" sz="2000" dirty="0"/>
              <a:t>Ruben Topchyan, ANQA, Armenia</a:t>
            </a:r>
          </a:p>
          <a:p>
            <a:r>
              <a:rPr lang="it-IT" sz="2000" dirty="0"/>
              <a:t>Patrick Van den Bosch, VLUHR QA, </a:t>
            </a:r>
            <a:r>
              <a:rPr lang="it-IT" sz="2000" dirty="0" err="1"/>
              <a:t>Belgium</a:t>
            </a:r>
            <a:endParaRPr lang="it-IT" sz="2000" dirty="0"/>
          </a:p>
          <a:p>
            <a:pPr marL="457200" lvl="1" indent="0">
              <a:buNone/>
            </a:pPr>
            <a:endParaRPr lang="it-IT" sz="2200" dirty="0">
              <a:sym typeface="Wingdings" panose="05000000000000000000" pitchFamily="2" charset="2"/>
            </a:endParaRPr>
          </a:p>
        </p:txBody>
      </p:sp>
      <p:sp>
        <p:nvSpPr>
          <p:cNvPr id="5" name="Title 4">
            <a:extLst>
              <a:ext uri="{FF2B5EF4-FFF2-40B4-BE49-F238E27FC236}">
                <a16:creationId xmlns:a16="http://schemas.microsoft.com/office/drawing/2014/main" id="{D7AD16F3-E6F9-4297-84FD-82B81F87F8E5}"/>
              </a:ext>
            </a:extLst>
          </p:cNvPr>
          <p:cNvSpPr>
            <a:spLocks noGrp="1"/>
          </p:cNvSpPr>
          <p:nvPr>
            <p:ph type="title"/>
          </p:nvPr>
        </p:nvSpPr>
        <p:spPr>
          <a:xfrm>
            <a:off x="533399" y="765372"/>
            <a:ext cx="6710363" cy="633412"/>
          </a:xfrm>
        </p:spPr>
        <p:txBody>
          <a:bodyPr/>
          <a:lstStyle/>
          <a:p>
            <a:br>
              <a:rPr lang="it-IT" dirty="0"/>
            </a:br>
            <a:br>
              <a:rPr lang="it-IT" dirty="0"/>
            </a:br>
            <a:br>
              <a:rPr lang="it-IT" dirty="0"/>
            </a:br>
            <a:br>
              <a:rPr lang="it-IT" sz="2400" dirty="0"/>
            </a:br>
            <a:r>
              <a:rPr lang="it-IT" sz="2400" dirty="0" err="1"/>
              <a:t>Changes</a:t>
            </a:r>
            <a:r>
              <a:rPr lang="it-IT" sz="2400" dirty="0"/>
              <a:t> in ENQA - Board</a:t>
            </a:r>
            <a:endParaRPr lang="it-IT" dirty="0"/>
          </a:p>
        </p:txBody>
      </p:sp>
    </p:spTree>
    <p:extLst>
      <p:ext uri="{BB962C8B-B14F-4D97-AF65-F5344CB8AC3E}">
        <p14:creationId xmlns:p14="http://schemas.microsoft.com/office/powerpoint/2010/main" val="2169224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1E02C3-79C1-45A3-A6B4-9916D9F123E7}"/>
              </a:ext>
            </a:extLst>
          </p:cNvPr>
          <p:cNvSpPr>
            <a:spLocks noGrp="1"/>
          </p:cNvSpPr>
          <p:nvPr>
            <p:ph idx="1"/>
          </p:nvPr>
        </p:nvSpPr>
        <p:spPr/>
        <p:txBody>
          <a:bodyPr/>
          <a:lstStyle/>
          <a:p>
            <a:r>
              <a:rPr lang="it-IT" b="1" dirty="0">
                <a:solidFill>
                  <a:schemeClr val="accent1"/>
                </a:solidFill>
              </a:rPr>
              <a:t>Maria Kelo </a:t>
            </a:r>
            <a:r>
              <a:rPr lang="it-IT" dirty="0" err="1"/>
              <a:t>is</a:t>
            </a:r>
            <a:r>
              <a:rPr lang="it-IT" dirty="0"/>
              <a:t> </a:t>
            </a:r>
            <a:r>
              <a:rPr lang="it-IT" dirty="0" err="1"/>
              <a:t>joining</a:t>
            </a:r>
            <a:r>
              <a:rPr lang="it-IT" dirty="0"/>
              <a:t> EUA in </a:t>
            </a:r>
            <a:r>
              <a:rPr lang="it-IT" dirty="0" err="1"/>
              <a:t>January</a:t>
            </a:r>
            <a:endParaRPr lang="it-IT" dirty="0"/>
          </a:p>
          <a:p>
            <a:r>
              <a:rPr lang="it-IT" b="1" dirty="0">
                <a:solidFill>
                  <a:schemeClr val="accent1"/>
                </a:solidFill>
              </a:rPr>
              <a:t>Anna Gover </a:t>
            </a:r>
            <a:r>
              <a:rPr lang="it-IT" dirty="0" err="1"/>
              <a:t>has</a:t>
            </a:r>
            <a:r>
              <a:rPr lang="it-IT" dirty="0"/>
              <a:t> </a:t>
            </a:r>
            <a:r>
              <a:rPr lang="it-IT" dirty="0" err="1"/>
              <a:t>been</a:t>
            </a:r>
            <a:r>
              <a:rPr lang="it-IT" dirty="0"/>
              <a:t> </a:t>
            </a:r>
            <a:r>
              <a:rPr lang="it-IT" dirty="0" err="1"/>
              <a:t>appointed</a:t>
            </a:r>
            <a:r>
              <a:rPr lang="it-IT" dirty="0"/>
              <a:t> </a:t>
            </a:r>
            <a:r>
              <a:rPr lang="it-IT" dirty="0" err="1"/>
              <a:t>as</a:t>
            </a:r>
            <a:r>
              <a:rPr lang="it-IT" dirty="0"/>
              <a:t> </a:t>
            </a:r>
            <a:r>
              <a:rPr lang="it-IT" dirty="0" err="1"/>
              <a:t>our</a:t>
            </a:r>
            <a:r>
              <a:rPr lang="it-IT" dirty="0"/>
              <a:t> new Director</a:t>
            </a:r>
          </a:p>
          <a:p>
            <a:pPr marL="0" indent="0">
              <a:buNone/>
            </a:pPr>
            <a:r>
              <a:rPr lang="it-IT" dirty="0" err="1"/>
              <a:t>Deputy</a:t>
            </a:r>
            <a:r>
              <a:rPr lang="it-IT" dirty="0"/>
              <a:t> Director </a:t>
            </a:r>
            <a:r>
              <a:rPr lang="it-IT" dirty="0" err="1"/>
              <a:t>is</a:t>
            </a:r>
            <a:r>
              <a:rPr lang="it-IT" dirty="0"/>
              <a:t> </a:t>
            </a:r>
            <a:r>
              <a:rPr lang="it-IT" dirty="0" err="1"/>
              <a:t>therefore</a:t>
            </a:r>
            <a:r>
              <a:rPr lang="it-IT" dirty="0"/>
              <a:t> </a:t>
            </a:r>
            <a:r>
              <a:rPr lang="it-IT" dirty="0" err="1"/>
              <a:t>vacant</a:t>
            </a:r>
            <a:r>
              <a:rPr lang="it-IT" dirty="0"/>
              <a:t>. The </a:t>
            </a:r>
            <a:r>
              <a:rPr lang="it-IT" dirty="0" err="1"/>
              <a:t>process</a:t>
            </a:r>
            <a:r>
              <a:rPr lang="it-IT" dirty="0"/>
              <a:t> for a </a:t>
            </a:r>
            <a:r>
              <a:rPr lang="it-IT" dirty="0" err="1"/>
              <a:t>replacement</a:t>
            </a:r>
            <a:r>
              <a:rPr lang="it-IT" dirty="0"/>
              <a:t> </a:t>
            </a:r>
            <a:r>
              <a:rPr lang="it-IT" dirty="0" err="1"/>
              <a:t>is</a:t>
            </a:r>
            <a:r>
              <a:rPr lang="it-IT" dirty="0"/>
              <a:t> </a:t>
            </a:r>
            <a:r>
              <a:rPr lang="it-IT" dirty="0" err="1"/>
              <a:t>underway</a:t>
            </a:r>
            <a:r>
              <a:rPr lang="it-IT" dirty="0"/>
              <a:t>.</a:t>
            </a:r>
          </a:p>
          <a:p>
            <a:r>
              <a:rPr lang="en-US" b="1" dirty="0">
                <a:solidFill>
                  <a:schemeClr val="accent1"/>
                </a:solidFill>
              </a:rPr>
              <a:t>Anais </a:t>
            </a:r>
            <a:r>
              <a:rPr lang="en-US" b="1" dirty="0" err="1">
                <a:solidFill>
                  <a:schemeClr val="accent1"/>
                </a:solidFill>
              </a:rPr>
              <a:t>Gourdin</a:t>
            </a:r>
            <a:r>
              <a:rPr lang="en-US" b="1" dirty="0">
                <a:solidFill>
                  <a:schemeClr val="accent1"/>
                </a:solidFill>
              </a:rPr>
              <a:t> </a:t>
            </a:r>
            <a:r>
              <a:rPr lang="es-ES" dirty="0"/>
              <a:t>Senior Project Manager </a:t>
            </a:r>
          </a:p>
          <a:p>
            <a:r>
              <a:rPr lang="it-IT" b="1" dirty="0">
                <a:solidFill>
                  <a:schemeClr val="accent1"/>
                </a:solidFill>
              </a:rPr>
              <a:t>Goran </a:t>
            </a:r>
            <a:r>
              <a:rPr lang="it-IT" b="1" dirty="0" err="1">
                <a:solidFill>
                  <a:schemeClr val="accent1"/>
                </a:solidFill>
              </a:rPr>
              <a:t>Dakovic</a:t>
            </a:r>
            <a:r>
              <a:rPr lang="it-IT" b="1" dirty="0">
                <a:solidFill>
                  <a:schemeClr val="accent1"/>
                </a:solidFill>
              </a:rPr>
              <a:t> </a:t>
            </a:r>
            <a:r>
              <a:rPr lang="it-IT" dirty="0"/>
              <a:t>Reviews Manager</a:t>
            </a:r>
          </a:p>
          <a:p>
            <a:r>
              <a:rPr lang="es-ES" b="1" dirty="0">
                <a:solidFill>
                  <a:schemeClr val="accent1"/>
                </a:solidFill>
              </a:rPr>
              <a:t>Milja Holman </a:t>
            </a:r>
            <a:r>
              <a:rPr lang="es-ES" dirty="0"/>
              <a:t> Project and </a:t>
            </a:r>
            <a:r>
              <a:rPr lang="es-ES" dirty="0" err="1"/>
              <a:t>Reviews</a:t>
            </a:r>
            <a:r>
              <a:rPr lang="es-ES" dirty="0"/>
              <a:t> </a:t>
            </a:r>
            <a:r>
              <a:rPr lang="es-ES" dirty="0" err="1"/>
              <a:t>Officer</a:t>
            </a:r>
            <a:endParaRPr lang="es-ES" dirty="0"/>
          </a:p>
          <a:p>
            <a:r>
              <a:rPr lang="es-ES" b="1" dirty="0">
                <a:solidFill>
                  <a:schemeClr val="accent1"/>
                </a:solidFill>
              </a:rPr>
              <a:t>Nathalie Lugano </a:t>
            </a:r>
            <a:r>
              <a:rPr lang="es-ES" dirty="0"/>
              <a:t>Project </a:t>
            </a:r>
            <a:r>
              <a:rPr lang="es-ES" dirty="0" err="1"/>
              <a:t>Officer</a:t>
            </a:r>
            <a:endParaRPr lang="es-ES" dirty="0"/>
          </a:p>
          <a:p>
            <a:r>
              <a:rPr lang="es-ES" dirty="0"/>
              <a:t>Will </a:t>
            </a:r>
            <a:r>
              <a:rPr lang="es-ES" dirty="0" err="1"/>
              <a:t>soon</a:t>
            </a:r>
            <a:r>
              <a:rPr lang="es-ES" dirty="0"/>
              <a:t> </a:t>
            </a:r>
            <a:r>
              <a:rPr lang="es-ES" dirty="0" err="1"/>
              <a:t>announce</a:t>
            </a:r>
            <a:r>
              <a:rPr lang="es-ES" dirty="0"/>
              <a:t> new staff roles.</a:t>
            </a:r>
          </a:p>
          <a:p>
            <a:endParaRPr lang="it-IT" b="1" dirty="0">
              <a:solidFill>
                <a:schemeClr val="accent1"/>
              </a:solidFill>
            </a:endParaRPr>
          </a:p>
        </p:txBody>
      </p:sp>
      <p:sp>
        <p:nvSpPr>
          <p:cNvPr id="2" name="Title 1">
            <a:extLst>
              <a:ext uri="{FF2B5EF4-FFF2-40B4-BE49-F238E27FC236}">
                <a16:creationId xmlns:a16="http://schemas.microsoft.com/office/drawing/2014/main" id="{A0CE41BF-475D-4321-B2CC-BBF88387FB0D}"/>
              </a:ext>
            </a:extLst>
          </p:cNvPr>
          <p:cNvSpPr>
            <a:spLocks noGrp="1"/>
          </p:cNvSpPr>
          <p:nvPr>
            <p:ph type="title"/>
          </p:nvPr>
        </p:nvSpPr>
        <p:spPr/>
        <p:txBody>
          <a:bodyPr/>
          <a:lstStyle/>
          <a:p>
            <a:r>
              <a:rPr lang="it-IT" dirty="0"/>
              <a:t>Staff team in ENQA</a:t>
            </a:r>
          </a:p>
        </p:txBody>
      </p:sp>
    </p:spTree>
    <p:extLst>
      <p:ext uri="{BB962C8B-B14F-4D97-AF65-F5344CB8AC3E}">
        <p14:creationId xmlns:p14="http://schemas.microsoft.com/office/powerpoint/2010/main" val="1209910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08AB13-C27C-429B-A522-9BCF4F9022E9}"/>
              </a:ext>
            </a:extLst>
          </p:cNvPr>
          <p:cNvSpPr>
            <a:spLocks noGrp="1"/>
          </p:cNvSpPr>
          <p:nvPr>
            <p:ph idx="1"/>
          </p:nvPr>
        </p:nvSpPr>
        <p:spPr/>
        <p:txBody>
          <a:bodyPr/>
          <a:lstStyle/>
          <a:p>
            <a:pPr marL="0" indent="0">
              <a:buNone/>
            </a:pPr>
            <a:r>
              <a:rPr lang="it-IT" b="1" dirty="0" err="1">
                <a:solidFill>
                  <a:schemeClr val="accent1"/>
                </a:solidFill>
                <a:sym typeface="Wingdings" panose="05000000000000000000" pitchFamily="2" charset="2"/>
              </a:rPr>
              <a:t>Representing</a:t>
            </a:r>
            <a:r>
              <a:rPr lang="it-IT" b="1" dirty="0">
                <a:solidFill>
                  <a:schemeClr val="accent1"/>
                </a:solidFill>
                <a:sym typeface="Wingdings" panose="05000000000000000000" pitchFamily="2" charset="2"/>
              </a:rPr>
              <a:t> the </a:t>
            </a:r>
            <a:r>
              <a:rPr lang="it-IT" b="1" dirty="0" err="1">
                <a:solidFill>
                  <a:schemeClr val="accent1"/>
                </a:solidFill>
                <a:sym typeface="Wingdings" panose="05000000000000000000" pitchFamily="2" charset="2"/>
              </a:rPr>
              <a:t>interests</a:t>
            </a:r>
            <a:r>
              <a:rPr lang="it-IT" b="1" dirty="0">
                <a:solidFill>
                  <a:schemeClr val="accent1"/>
                </a:solidFill>
                <a:sym typeface="Wingdings" panose="05000000000000000000" pitchFamily="2" charset="2"/>
              </a:rPr>
              <a:t> of </a:t>
            </a:r>
            <a:r>
              <a:rPr lang="it-IT" b="1" dirty="0" err="1">
                <a:solidFill>
                  <a:schemeClr val="accent1"/>
                </a:solidFill>
                <a:sym typeface="Wingdings" panose="05000000000000000000" pitchFamily="2" charset="2"/>
              </a:rPr>
              <a:t>quality</a:t>
            </a:r>
            <a:r>
              <a:rPr lang="it-IT" b="1" dirty="0">
                <a:solidFill>
                  <a:schemeClr val="accent1"/>
                </a:solidFill>
                <a:sym typeface="Wingdings" panose="05000000000000000000" pitchFamily="2" charset="2"/>
              </a:rPr>
              <a:t> </a:t>
            </a:r>
            <a:r>
              <a:rPr lang="it-IT" b="1" dirty="0" err="1">
                <a:solidFill>
                  <a:schemeClr val="accent1"/>
                </a:solidFill>
                <a:sym typeface="Wingdings" panose="05000000000000000000" pitchFamily="2" charset="2"/>
              </a:rPr>
              <a:t>assurance</a:t>
            </a:r>
            <a:r>
              <a:rPr lang="it-IT" b="1" dirty="0">
                <a:solidFill>
                  <a:schemeClr val="accent1"/>
                </a:solidFill>
                <a:sym typeface="Wingdings" panose="05000000000000000000" pitchFamily="2" charset="2"/>
              </a:rPr>
              <a:t> </a:t>
            </a:r>
            <a:r>
              <a:rPr lang="it-IT" b="1" dirty="0" err="1">
                <a:solidFill>
                  <a:schemeClr val="accent1"/>
                </a:solidFill>
                <a:sym typeface="Wingdings" panose="05000000000000000000" pitchFamily="2" charset="2"/>
              </a:rPr>
              <a:t>agencies</a:t>
            </a:r>
            <a:endParaRPr lang="en-US" dirty="0"/>
          </a:p>
          <a:p>
            <a:r>
              <a:rPr lang="en-US" dirty="0"/>
              <a:t>Represents members and provides advice in policymaking</a:t>
            </a:r>
          </a:p>
          <a:p>
            <a:pPr marL="0" indent="0">
              <a:buNone/>
            </a:pPr>
            <a:r>
              <a:rPr lang="it-IT" b="1" dirty="0" err="1">
                <a:solidFill>
                  <a:schemeClr val="accent1"/>
                </a:solidFill>
                <a:sym typeface="Wingdings" panose="05000000000000000000" pitchFamily="2" charset="2"/>
              </a:rPr>
              <a:t>Provides</a:t>
            </a:r>
            <a:r>
              <a:rPr lang="it-IT" b="1" dirty="0">
                <a:solidFill>
                  <a:schemeClr val="accent1"/>
                </a:solidFill>
                <a:sym typeface="Wingdings" panose="05000000000000000000" pitchFamily="2" charset="2"/>
              </a:rPr>
              <a:t> services to </a:t>
            </a:r>
            <a:r>
              <a:rPr lang="it-IT" b="1" dirty="0" err="1">
                <a:solidFill>
                  <a:schemeClr val="accent1"/>
                </a:solidFill>
                <a:sym typeface="Wingdings" panose="05000000000000000000" pitchFamily="2" charset="2"/>
              </a:rPr>
              <a:t>members</a:t>
            </a:r>
            <a:endParaRPr lang="it-IT" b="1" dirty="0">
              <a:solidFill>
                <a:schemeClr val="accent1"/>
              </a:solidFill>
              <a:sym typeface="Wingdings" panose="05000000000000000000" pitchFamily="2" charset="2"/>
            </a:endParaRPr>
          </a:p>
          <a:p>
            <a:r>
              <a:rPr lang="en-US" dirty="0"/>
              <a:t>Is the market leading </a:t>
            </a:r>
            <a:r>
              <a:rPr lang="en-US" dirty="0" err="1"/>
              <a:t>organisation</a:t>
            </a:r>
            <a:r>
              <a:rPr lang="en-US" dirty="0"/>
              <a:t> for independent reviews of agencies, offers training (e.g. leadership </a:t>
            </a:r>
            <a:r>
              <a:rPr lang="en-US" dirty="0" err="1"/>
              <a:t>programme</a:t>
            </a:r>
            <a:r>
              <a:rPr lang="en-US" dirty="0"/>
              <a:t>) and consulting and is a beacon of practice in global QA</a:t>
            </a:r>
            <a:endParaRPr lang="it-IT" b="1" dirty="0">
              <a:solidFill>
                <a:schemeClr val="accent1"/>
              </a:solidFill>
              <a:sym typeface="Wingdings" panose="05000000000000000000" pitchFamily="2" charset="2"/>
            </a:endParaRPr>
          </a:p>
          <a:p>
            <a:pPr marL="0" indent="0">
              <a:buNone/>
            </a:pPr>
            <a:r>
              <a:rPr lang="it-IT" b="1" dirty="0" err="1">
                <a:solidFill>
                  <a:schemeClr val="accent1"/>
                </a:solidFill>
                <a:sym typeface="Wingdings" panose="05000000000000000000" pitchFamily="2" charset="2"/>
              </a:rPr>
              <a:t>Driving</a:t>
            </a:r>
            <a:r>
              <a:rPr lang="it-IT" b="1" dirty="0">
                <a:solidFill>
                  <a:schemeClr val="accent1"/>
                </a:solidFill>
                <a:sym typeface="Wingdings" panose="05000000000000000000" pitchFamily="2" charset="2"/>
              </a:rPr>
              <a:t> the </a:t>
            </a:r>
            <a:r>
              <a:rPr lang="it-IT" b="1" dirty="0" err="1">
                <a:solidFill>
                  <a:schemeClr val="accent1"/>
                </a:solidFill>
                <a:sym typeface="Wingdings" panose="05000000000000000000" pitchFamily="2" charset="2"/>
              </a:rPr>
              <a:t>development</a:t>
            </a:r>
            <a:r>
              <a:rPr lang="it-IT" b="1" dirty="0">
                <a:solidFill>
                  <a:schemeClr val="accent1"/>
                </a:solidFill>
                <a:sym typeface="Wingdings" panose="05000000000000000000" pitchFamily="2" charset="2"/>
              </a:rPr>
              <a:t> of QA</a:t>
            </a:r>
            <a:endParaRPr lang="en-US" sz="2800" b="1" dirty="0">
              <a:solidFill>
                <a:schemeClr val="accent1"/>
              </a:solidFill>
              <a:sym typeface="Wingdings" panose="05000000000000000000" pitchFamily="2" charset="2"/>
            </a:endParaRPr>
          </a:p>
          <a:p>
            <a:r>
              <a:rPr lang="en-US" dirty="0"/>
              <a:t>Supports QA that is fit for purpose; exploring new ways to deliver QA</a:t>
            </a:r>
          </a:p>
          <a:p>
            <a:pPr marL="0" indent="0">
              <a:buNone/>
            </a:pPr>
            <a:r>
              <a:rPr lang="en-US" sz="4000" b="1" dirty="0">
                <a:solidFill>
                  <a:schemeClr val="accent1"/>
                </a:solidFill>
              </a:rPr>
              <a:t>Of course, along came a pandemic</a:t>
            </a:r>
          </a:p>
        </p:txBody>
      </p:sp>
      <p:sp>
        <p:nvSpPr>
          <p:cNvPr id="3" name="Title 2">
            <a:extLst>
              <a:ext uri="{FF2B5EF4-FFF2-40B4-BE49-F238E27FC236}">
                <a16:creationId xmlns:a16="http://schemas.microsoft.com/office/drawing/2014/main" id="{7305CF1D-B99C-4205-96C3-F62F780565C2}"/>
              </a:ext>
            </a:extLst>
          </p:cNvPr>
          <p:cNvSpPr>
            <a:spLocks noGrp="1"/>
          </p:cNvSpPr>
          <p:nvPr>
            <p:ph type="title"/>
          </p:nvPr>
        </p:nvSpPr>
        <p:spPr/>
        <p:txBody>
          <a:bodyPr/>
          <a:lstStyle/>
          <a:p>
            <a:r>
              <a:rPr lang="en-US" dirty="0"/>
              <a:t>Strategic goals 2021-25</a:t>
            </a:r>
            <a:endParaRPr lang="en-GB" dirty="0"/>
          </a:p>
        </p:txBody>
      </p:sp>
    </p:spTree>
    <p:extLst>
      <p:ext uri="{BB962C8B-B14F-4D97-AF65-F5344CB8AC3E}">
        <p14:creationId xmlns:p14="http://schemas.microsoft.com/office/powerpoint/2010/main" val="122447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C1DC91-B380-4DC9-B9DB-763E5F56C04C}"/>
              </a:ext>
            </a:extLst>
          </p:cNvPr>
          <p:cNvSpPr>
            <a:spLocks noGrp="1"/>
          </p:cNvSpPr>
          <p:nvPr>
            <p:ph idx="1"/>
          </p:nvPr>
        </p:nvSpPr>
        <p:spPr>
          <a:prstGeom prst="rect">
            <a:avLst/>
          </a:prstGeom>
        </p:spPr>
        <p:txBody>
          <a:bodyPr/>
          <a:lstStyle/>
          <a:p>
            <a:r>
              <a:rPr lang="en-GB" dirty="0"/>
              <a:t>Priority: agencies to be flexible and supportive towards HEIs</a:t>
            </a:r>
          </a:p>
          <a:p>
            <a:pPr lvl="1"/>
            <a:r>
              <a:rPr lang="en-GB" b="1" dirty="0">
                <a:solidFill>
                  <a:schemeClr val="accent1"/>
                </a:solidFill>
              </a:rPr>
              <a:t>allow HEI to focus </a:t>
            </a:r>
            <a:r>
              <a:rPr lang="en-GB" dirty="0"/>
              <a:t>on addressing the current situation and adjusting methods and approaches </a:t>
            </a:r>
          </a:p>
          <a:p>
            <a:pPr lvl="1"/>
            <a:r>
              <a:rPr lang="en-GB" b="1" dirty="0">
                <a:solidFill>
                  <a:schemeClr val="accent1"/>
                </a:solidFill>
                <a:sym typeface="Wingdings" panose="05000000000000000000" pitchFamily="2" charset="2"/>
              </a:rPr>
              <a:t>reassure</a:t>
            </a:r>
            <a:r>
              <a:rPr lang="en-GB" b="1" dirty="0">
                <a:sym typeface="Wingdings" panose="05000000000000000000" pitchFamily="2" charset="2"/>
              </a:rPr>
              <a:t> </a:t>
            </a:r>
            <a:r>
              <a:rPr lang="en-GB" dirty="0">
                <a:sym typeface="Wingdings" panose="05000000000000000000" pitchFamily="2" charset="2"/>
              </a:rPr>
              <a:t>re: accreditation status </a:t>
            </a:r>
          </a:p>
          <a:p>
            <a:pPr lvl="1"/>
            <a:r>
              <a:rPr lang="en-GB" b="1" dirty="0">
                <a:solidFill>
                  <a:schemeClr val="accent1"/>
                </a:solidFill>
              </a:rPr>
              <a:t>advice and support </a:t>
            </a:r>
            <a:r>
              <a:rPr lang="en-GB" dirty="0"/>
              <a:t>on </a:t>
            </a:r>
            <a:r>
              <a:rPr lang="en-GB" dirty="0" err="1"/>
              <a:t>elearning</a:t>
            </a:r>
            <a:r>
              <a:rPr lang="en-GB" dirty="0"/>
              <a:t> (assessment, student rights, quality…) </a:t>
            </a:r>
            <a:r>
              <a:rPr lang="en-GB" dirty="0">
                <a:sym typeface="Wingdings" panose="05000000000000000000" pitchFamily="2" charset="2"/>
              </a:rPr>
              <a:t> recommendations, guidelines, sharing of experiences, training webinars etc.</a:t>
            </a:r>
          </a:p>
          <a:p>
            <a:r>
              <a:rPr lang="en-GB" dirty="0"/>
              <a:t>Information to and dialogue with national stakeholders, also for changes needed to </a:t>
            </a:r>
            <a:r>
              <a:rPr lang="en-GB" b="1" dirty="0">
                <a:solidFill>
                  <a:schemeClr val="accent1"/>
                </a:solidFill>
              </a:rPr>
              <a:t>national regulations</a:t>
            </a:r>
          </a:p>
          <a:p>
            <a:pPr marL="457200" lvl="1" indent="0">
              <a:buNone/>
            </a:pPr>
            <a:endParaRPr lang="en-GB" dirty="0"/>
          </a:p>
        </p:txBody>
      </p:sp>
      <p:sp>
        <p:nvSpPr>
          <p:cNvPr id="3" name="Title 2">
            <a:extLst>
              <a:ext uri="{FF2B5EF4-FFF2-40B4-BE49-F238E27FC236}">
                <a16:creationId xmlns:a16="http://schemas.microsoft.com/office/drawing/2014/main" id="{A7181461-B6DF-4CF0-9B93-91DE23362102}"/>
              </a:ext>
            </a:extLst>
          </p:cNvPr>
          <p:cNvSpPr>
            <a:spLocks noGrp="1"/>
          </p:cNvSpPr>
          <p:nvPr>
            <p:ph type="title"/>
          </p:nvPr>
        </p:nvSpPr>
        <p:spPr>
          <a:xfrm>
            <a:off x="533399" y="728663"/>
            <a:ext cx="10282882" cy="633412"/>
          </a:xfrm>
        </p:spPr>
        <p:txBody>
          <a:bodyPr/>
          <a:lstStyle/>
          <a:p>
            <a:r>
              <a:rPr lang="en-GB" dirty="0"/>
              <a:t>Initial COVID response: support and advice</a:t>
            </a:r>
          </a:p>
        </p:txBody>
      </p:sp>
    </p:spTree>
    <p:extLst>
      <p:ext uri="{BB962C8B-B14F-4D97-AF65-F5344CB8AC3E}">
        <p14:creationId xmlns:p14="http://schemas.microsoft.com/office/powerpoint/2010/main" val="481592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A54AE7-033A-43A5-BE80-F7D74173C8B3}"/>
              </a:ext>
            </a:extLst>
          </p:cNvPr>
          <p:cNvSpPr>
            <a:spLocks noGrp="1"/>
          </p:cNvSpPr>
          <p:nvPr>
            <p:ph idx="1"/>
          </p:nvPr>
        </p:nvSpPr>
        <p:spPr>
          <a:xfrm>
            <a:off x="442782" y="1509561"/>
            <a:ext cx="10867770" cy="4623208"/>
          </a:xfrm>
        </p:spPr>
        <p:txBody>
          <a:bodyPr/>
          <a:lstStyle/>
          <a:p>
            <a:r>
              <a:rPr lang="en-GB" dirty="0"/>
              <a:t>For external reviews, two (consecutive) responses: </a:t>
            </a:r>
          </a:p>
          <a:p>
            <a:pPr lvl="1"/>
            <a:r>
              <a:rPr lang="en-GB" b="1" dirty="0">
                <a:solidFill>
                  <a:schemeClr val="accent1"/>
                </a:solidFill>
              </a:rPr>
              <a:t>Postponement of reviews</a:t>
            </a:r>
            <a:r>
              <a:rPr lang="en-GB" b="1" dirty="0"/>
              <a:t> </a:t>
            </a:r>
            <a:r>
              <a:rPr lang="en-GB" dirty="0"/>
              <a:t>(ESG do not determine duration) – initially the preferred option</a:t>
            </a:r>
          </a:p>
          <a:p>
            <a:pPr lvl="1"/>
            <a:r>
              <a:rPr lang="en-GB" b="1" dirty="0">
                <a:solidFill>
                  <a:schemeClr val="accent1"/>
                </a:solidFill>
              </a:rPr>
              <a:t>Go (temporarily (?)) online  </a:t>
            </a:r>
            <a:r>
              <a:rPr lang="en-GB" dirty="0"/>
              <a:t>– increasing, with perspective of “end-2021”</a:t>
            </a:r>
          </a:p>
          <a:p>
            <a:pPr marL="457200" lvl="1" indent="0">
              <a:buNone/>
            </a:pPr>
            <a:endParaRPr lang="en-GB" dirty="0"/>
          </a:p>
          <a:p>
            <a:r>
              <a:rPr lang="en-GB" dirty="0"/>
              <a:t>Mostly mixed approach:</a:t>
            </a:r>
          </a:p>
          <a:p>
            <a:pPr lvl="1"/>
            <a:r>
              <a:rPr lang="en-GB" dirty="0"/>
              <a:t>e.g. initial accreditation, follow-up, programme reviews online -  institutional/full reviews/reviews of medical and lab-based programmes postponed, but shifting!</a:t>
            </a:r>
          </a:p>
          <a:p>
            <a:pPr marL="457200" lvl="1" indent="0">
              <a:buNone/>
            </a:pPr>
            <a:endParaRPr lang="en-GB" sz="2800" dirty="0"/>
          </a:p>
          <a:p>
            <a:r>
              <a:rPr lang="en-GB" dirty="0"/>
              <a:t>Elaborating guidelines, (re)training experts, experimenting with best tools, addressing safety and confidentiality concerns, boosting preparation </a:t>
            </a:r>
            <a:endParaRPr lang="en-GB" dirty="0">
              <a:sym typeface="Wingdings" panose="05000000000000000000" pitchFamily="2" charset="2"/>
            </a:endParaRPr>
          </a:p>
          <a:p>
            <a:endParaRPr lang="en-GB" dirty="0"/>
          </a:p>
        </p:txBody>
      </p:sp>
      <p:sp>
        <p:nvSpPr>
          <p:cNvPr id="3" name="Title 2">
            <a:extLst>
              <a:ext uri="{FF2B5EF4-FFF2-40B4-BE49-F238E27FC236}">
                <a16:creationId xmlns:a16="http://schemas.microsoft.com/office/drawing/2014/main" id="{73B4786F-1424-46C2-9266-35B34F1A61BF}"/>
              </a:ext>
            </a:extLst>
          </p:cNvPr>
          <p:cNvSpPr>
            <a:spLocks noGrp="1"/>
          </p:cNvSpPr>
          <p:nvPr>
            <p:ph type="title"/>
          </p:nvPr>
        </p:nvSpPr>
        <p:spPr>
          <a:xfrm>
            <a:off x="533399" y="620776"/>
            <a:ext cx="6710363" cy="633412"/>
          </a:xfrm>
        </p:spPr>
        <p:txBody>
          <a:bodyPr/>
          <a:lstStyle/>
          <a:p>
            <a:r>
              <a:rPr lang="en-GB" dirty="0"/>
              <a:t>Reviews Going online </a:t>
            </a:r>
          </a:p>
        </p:txBody>
      </p:sp>
    </p:spTree>
    <p:extLst>
      <p:ext uri="{BB962C8B-B14F-4D97-AF65-F5344CB8AC3E}">
        <p14:creationId xmlns:p14="http://schemas.microsoft.com/office/powerpoint/2010/main" val="3889797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4CD9B6-3AE1-4752-8FE8-648E2EE2556A}"/>
              </a:ext>
            </a:extLst>
          </p:cNvPr>
          <p:cNvSpPr>
            <a:spLocks noGrp="1"/>
          </p:cNvSpPr>
          <p:nvPr>
            <p:ph idx="1"/>
          </p:nvPr>
        </p:nvSpPr>
        <p:spPr>
          <a:xfrm>
            <a:off x="554830" y="1510908"/>
            <a:ext cx="11082339" cy="4866525"/>
          </a:xfrm>
        </p:spPr>
        <p:txBody>
          <a:bodyPr/>
          <a:lstStyle/>
          <a:p>
            <a:r>
              <a:rPr lang="en-GB" dirty="0"/>
              <a:t>Crisis calls for emergency measures, but then: </a:t>
            </a:r>
            <a:r>
              <a:rPr lang="en-GB" b="1" dirty="0">
                <a:solidFill>
                  <a:schemeClr val="accent1"/>
                </a:solidFill>
              </a:rPr>
              <a:t>reflection and analysis </a:t>
            </a:r>
          </a:p>
          <a:p>
            <a:r>
              <a:rPr lang="en-GB" dirty="0"/>
              <a:t>An </a:t>
            </a:r>
            <a:r>
              <a:rPr lang="en-GB" b="1" dirty="0">
                <a:solidFill>
                  <a:schemeClr val="accent1"/>
                </a:solidFill>
              </a:rPr>
              <a:t>opportunity to re-think </a:t>
            </a:r>
            <a:r>
              <a:rPr lang="en-GB" dirty="0"/>
              <a:t>reviews: </a:t>
            </a:r>
          </a:p>
          <a:p>
            <a:pPr lvl="1"/>
            <a:r>
              <a:rPr lang="en-GB" dirty="0"/>
              <a:t>the role of experts</a:t>
            </a:r>
          </a:p>
          <a:p>
            <a:pPr lvl="1"/>
            <a:r>
              <a:rPr lang="en-GB" dirty="0"/>
              <a:t>the purpose (content, duration, …) of the physical site-visit</a:t>
            </a:r>
          </a:p>
          <a:p>
            <a:pPr lvl="1"/>
            <a:r>
              <a:rPr lang="en-GB" dirty="0"/>
              <a:t>rationalising travel overall (“fitness-for-purpose”)</a:t>
            </a:r>
          </a:p>
          <a:p>
            <a:r>
              <a:rPr lang="en-GB" dirty="0"/>
              <a:t>Wide agreement that (a) </a:t>
            </a:r>
            <a:r>
              <a:rPr lang="en-GB" b="1" dirty="0">
                <a:solidFill>
                  <a:schemeClr val="accent1"/>
                </a:solidFill>
              </a:rPr>
              <a:t>hybrid model</a:t>
            </a:r>
            <a:r>
              <a:rPr lang="en-GB" dirty="0"/>
              <a:t>(s) is/are the future</a:t>
            </a:r>
          </a:p>
          <a:p>
            <a:pPr lvl="1"/>
            <a:r>
              <a:rPr lang="en-GB" dirty="0"/>
              <a:t>By procedure type, by origin of reviewers and/or</a:t>
            </a:r>
          </a:p>
          <a:p>
            <a:pPr lvl="1"/>
            <a:r>
              <a:rPr lang="en-GB" dirty="0"/>
              <a:t>By purpose/stage of the process (fact collection and check virtually, verification and dialogue during visit)</a:t>
            </a:r>
          </a:p>
        </p:txBody>
      </p:sp>
      <p:sp>
        <p:nvSpPr>
          <p:cNvPr id="3" name="Title 2">
            <a:extLst>
              <a:ext uri="{FF2B5EF4-FFF2-40B4-BE49-F238E27FC236}">
                <a16:creationId xmlns:a16="http://schemas.microsoft.com/office/drawing/2014/main" id="{9DEB204A-F8C7-404D-A118-F29EF039AB35}"/>
              </a:ext>
            </a:extLst>
          </p:cNvPr>
          <p:cNvSpPr>
            <a:spLocks noGrp="1"/>
          </p:cNvSpPr>
          <p:nvPr>
            <p:ph type="title"/>
          </p:nvPr>
        </p:nvSpPr>
        <p:spPr/>
        <p:txBody>
          <a:bodyPr/>
          <a:lstStyle/>
          <a:p>
            <a:r>
              <a:rPr lang="en-GB" dirty="0"/>
              <a:t>Longer term impact for </a:t>
            </a:r>
            <a:r>
              <a:rPr lang="en-GB" dirty="0" err="1"/>
              <a:t>eqa</a:t>
            </a:r>
            <a:r>
              <a:rPr lang="en-GB" dirty="0"/>
              <a:t>	</a:t>
            </a:r>
          </a:p>
        </p:txBody>
      </p:sp>
    </p:spTree>
    <p:extLst>
      <p:ext uri="{BB962C8B-B14F-4D97-AF65-F5344CB8AC3E}">
        <p14:creationId xmlns:p14="http://schemas.microsoft.com/office/powerpoint/2010/main" val="105867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FA73B5-8EEF-49BF-AE36-3B3327C17469}"/>
              </a:ext>
            </a:extLst>
          </p:cNvPr>
          <p:cNvSpPr>
            <a:spLocks noGrp="1"/>
          </p:cNvSpPr>
          <p:nvPr>
            <p:ph type="title"/>
          </p:nvPr>
        </p:nvSpPr>
        <p:spPr/>
        <p:txBody>
          <a:bodyPr/>
          <a:lstStyle/>
          <a:p>
            <a:r>
              <a:rPr lang="en-US" dirty="0"/>
              <a:t>Strategic issues for QA</a:t>
            </a:r>
            <a:endParaRPr lang="en-GB" dirty="0"/>
          </a:p>
        </p:txBody>
      </p:sp>
      <p:sp>
        <p:nvSpPr>
          <p:cNvPr id="4" name="Content Placeholder 3">
            <a:extLst>
              <a:ext uri="{FF2B5EF4-FFF2-40B4-BE49-F238E27FC236}">
                <a16:creationId xmlns:a16="http://schemas.microsoft.com/office/drawing/2014/main" id="{AC0E34B2-FC12-489C-B8FC-CB0884A55044}"/>
              </a:ext>
            </a:extLst>
          </p:cNvPr>
          <p:cNvSpPr>
            <a:spLocks noGrp="1"/>
          </p:cNvSpPr>
          <p:nvPr>
            <p:ph idx="1"/>
          </p:nvPr>
        </p:nvSpPr>
        <p:spPr>
          <a:xfrm>
            <a:off x="649012" y="1638303"/>
            <a:ext cx="10985940" cy="4804537"/>
          </a:xfrm>
        </p:spPr>
        <p:txBody>
          <a:bodyPr/>
          <a:lstStyle/>
          <a:p>
            <a:pPr marL="0" indent="0">
              <a:buNone/>
            </a:pPr>
            <a:r>
              <a:rPr lang="en-US" dirty="0">
                <a:solidFill>
                  <a:schemeClr val="accent1"/>
                </a:solidFill>
              </a:rPr>
              <a:t>Innovation in quality assurance  </a:t>
            </a:r>
          </a:p>
          <a:p>
            <a:pPr marL="0" indent="0">
              <a:buNone/>
            </a:pPr>
            <a:r>
              <a:rPr lang="en-US" sz="2000" dirty="0"/>
              <a:t>The ESG in the new world of higher education and new approaches to QA.  Are the ESG okay, or is rigid interpretation the problem? Does QA look at the right things (the process vs outcomes debate)?</a:t>
            </a:r>
          </a:p>
          <a:p>
            <a:pPr marL="0" indent="0">
              <a:buNone/>
            </a:pPr>
            <a:r>
              <a:rPr lang="en-US" dirty="0">
                <a:solidFill>
                  <a:schemeClr val="accent1"/>
                </a:solidFill>
              </a:rPr>
              <a:t>Sustainable QA </a:t>
            </a:r>
          </a:p>
          <a:p>
            <a:pPr marL="0" indent="0">
              <a:buNone/>
            </a:pPr>
            <a:r>
              <a:rPr lang="en-US" sz="2000" dirty="0"/>
              <a:t>Covering areas from the financial sustainability of agencies, ethical practices and through to sustainable practice in QA. Can QA reach net zero?</a:t>
            </a:r>
          </a:p>
          <a:p>
            <a:pPr marL="0" indent="0">
              <a:buNone/>
            </a:pPr>
            <a:r>
              <a:rPr lang="en-US" dirty="0">
                <a:solidFill>
                  <a:schemeClr val="accent1"/>
                </a:solidFill>
              </a:rPr>
              <a:t>Thematic analysis of ENQA agency reviews </a:t>
            </a:r>
          </a:p>
          <a:p>
            <a:pPr marL="0" indent="0">
              <a:buNone/>
            </a:pPr>
            <a:r>
              <a:rPr lang="en-US" sz="2000" dirty="0"/>
              <a:t>What are we learning from the reviews of agencies. How can this inform practice? </a:t>
            </a:r>
          </a:p>
          <a:p>
            <a:pPr marL="0" indent="0">
              <a:buNone/>
            </a:pPr>
            <a:r>
              <a:rPr lang="en-US" dirty="0">
                <a:solidFill>
                  <a:schemeClr val="accent1"/>
                </a:solidFill>
              </a:rPr>
              <a:t>Supporting affiliate members to achieve ESG alignment</a:t>
            </a:r>
          </a:p>
          <a:p>
            <a:pPr marL="0" indent="0">
              <a:buNone/>
            </a:pPr>
            <a:r>
              <a:rPr lang="en-US" sz="2000" dirty="0"/>
              <a:t>SEQA project shows that being proactive to support agencies/countries means the EHEA is strengthened – ENQA developing a gap analysis service for agencies.</a:t>
            </a:r>
          </a:p>
        </p:txBody>
      </p:sp>
    </p:spTree>
    <p:extLst>
      <p:ext uri="{BB962C8B-B14F-4D97-AF65-F5344CB8AC3E}">
        <p14:creationId xmlns:p14="http://schemas.microsoft.com/office/powerpoint/2010/main" val="2851098570"/>
      </p:ext>
    </p:extLst>
  </p:cSld>
  <p:clrMapOvr>
    <a:masterClrMapping/>
  </p:clrMapOvr>
</p:sld>
</file>

<file path=ppt/theme/theme1.xml><?xml version="1.0" encoding="utf-8"?>
<a:theme xmlns:a="http://schemas.openxmlformats.org/drawingml/2006/main" name="Kantoorthema">
  <a:themeElements>
    <a:clrScheme name="ENQA">
      <a:dk1>
        <a:srgbClr val="000000"/>
      </a:dk1>
      <a:lt1>
        <a:srgbClr val="F9FCFD"/>
      </a:lt1>
      <a:dk2>
        <a:srgbClr val="1C3D7B"/>
      </a:dk2>
      <a:lt2>
        <a:srgbClr val="CCE6EF"/>
      </a:lt2>
      <a:accent1>
        <a:srgbClr val="EF774D"/>
      </a:accent1>
      <a:accent2>
        <a:srgbClr val="F7B28C"/>
      </a:accent2>
      <a:accent3>
        <a:srgbClr val="0390B3"/>
      </a:accent3>
      <a:accent4>
        <a:srgbClr val="1C3D7B"/>
      </a:accent4>
      <a:accent5>
        <a:srgbClr val="CCE6EF"/>
      </a:accent5>
      <a:accent6>
        <a:srgbClr val="F8FBFC"/>
      </a:accent6>
      <a:hlink>
        <a:srgbClr val="EF774D"/>
      </a:hlink>
      <a:folHlink>
        <a:srgbClr val="F7B28B"/>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ENQA" id="{BE6101A2-6FAA-5746-AC75-0D8214FA9E4B}" vid="{911E486D-3257-6C47-9863-33D6B54563D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58CFC8B8AFAE4AAA4BB596C50BC073" ma:contentTypeVersion="11" ma:contentTypeDescription="Create a new document." ma:contentTypeScope="" ma:versionID="d86f39ca4816fe17a3187bd5ce42199c">
  <xsd:schema xmlns:xsd="http://www.w3.org/2001/XMLSchema" xmlns:xs="http://www.w3.org/2001/XMLSchema" xmlns:p="http://schemas.microsoft.com/office/2006/metadata/properties" xmlns:ns3="8316fbc7-5102-49e1-aaca-892d472617ab" targetNamespace="http://schemas.microsoft.com/office/2006/metadata/properties" ma:root="true" ma:fieldsID="b67c2f4767ddb5746ffdcea6398730e5" ns3:_="">
    <xsd:import namespace="8316fbc7-5102-49e1-aaca-892d472617a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LengthInSeconds"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16fbc7-5102-49e1-aaca-892d472617a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C5C3AE9-9F68-4098-BC22-C6F514CA11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16fbc7-5102-49e1-aaca-892d472617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0ADDAD-4DA3-4F81-8D9B-07975533CB9C}">
  <ds:schemaRefs>
    <ds:schemaRef ds:uri="http://schemas.microsoft.com/sharepoint/v3/contenttype/forms"/>
  </ds:schemaRefs>
</ds:datastoreItem>
</file>

<file path=customXml/itemProps3.xml><?xml version="1.0" encoding="utf-8"?>
<ds:datastoreItem xmlns:ds="http://schemas.openxmlformats.org/officeDocument/2006/customXml" ds:itemID="{DC9617C0-4389-4E00-BDE4-006752468C9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11</TotalTime>
  <Words>749</Words>
  <Application>Microsoft Office PowerPoint</Application>
  <PresentationFormat>Widescreen</PresentationFormat>
  <Paragraphs>83</Paragraphs>
  <Slides>11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Gill Sans MT</vt:lpstr>
      <vt:lpstr>Kantoorthema</vt:lpstr>
      <vt:lpstr>Douglas blackstock,  president, ENQA</vt:lpstr>
      <vt:lpstr>PowerPoint Presentation</vt:lpstr>
      <vt:lpstr>    Changes in ENQA - Board</vt:lpstr>
      <vt:lpstr>Staff team in ENQA</vt:lpstr>
      <vt:lpstr>Strategic goals 2021-25</vt:lpstr>
      <vt:lpstr>Initial COVID response: support and advice</vt:lpstr>
      <vt:lpstr>Reviews Going online </vt:lpstr>
      <vt:lpstr>Longer term impact for eqa </vt:lpstr>
      <vt:lpstr>Strategic issues for QA</vt:lpstr>
      <vt:lpstr>Projects &amp; working groups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Maria Kelo, director, ENQA</dc:title>
  <dc:creator>Maria Kelo</dc:creator>
  <cp:lastModifiedBy>Maria Kelo</cp:lastModifiedBy>
  <cp:revision>29</cp:revision>
  <dcterms:created xsi:type="dcterms:W3CDTF">2020-09-08T10:07:02Z</dcterms:created>
  <dcterms:modified xsi:type="dcterms:W3CDTF">2021-11-28T16:23:11Z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0x0101005B58CFC8B8AFAE4AAA4BB596C50BC073</vt:lpwstr>
  </property>
</Properties>
</file>