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3004800" cy="9753600"/>
  <p:notesSz cx="6858000" cy="9144000"/>
  <p:defaultTextStyle>
    <a:lvl1pPr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1pPr>
    <a:lvl2pPr indent="2286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2pPr>
    <a:lvl3pPr indent="4572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3pPr>
    <a:lvl4pPr indent="6858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4pPr>
    <a:lvl5pPr indent="9144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5pPr>
    <a:lvl6pPr indent="11430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6pPr>
    <a:lvl7pPr indent="13716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7pPr>
    <a:lvl8pPr indent="16002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8pPr>
    <a:lvl9pPr indent="18288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7E3D2">
              <a:alpha val="50000"/>
            </a:srgbClr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DF6DA"/>
              </a:solidFill>
              <a:prstDash val="solid"/>
              <a:miter lim="400000"/>
            </a:ln>
          </a:right>
          <a:top>
            <a:ln w="12700" cap="flat">
              <a:solidFill>
                <a:srgbClr val="FDF6DA"/>
              </a:solidFill>
              <a:prstDash val="solid"/>
              <a:miter lim="400000"/>
            </a:ln>
          </a:top>
          <a:bottom>
            <a:ln w="12700" cap="flat">
              <a:solidFill>
                <a:srgbClr val="FDF6DA"/>
              </a:solidFill>
              <a:prstDash val="solid"/>
              <a:miter lim="400000"/>
            </a:ln>
          </a:bottom>
          <a:insideH>
            <a:ln w="12700" cap="flat">
              <a:solidFill>
                <a:srgbClr val="FDF6D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5C69B"/>
          </a:solidFill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DF6DA"/>
              </a:solidFill>
              <a:prstDash val="solid"/>
              <a:miter lim="400000"/>
            </a:ln>
          </a:bottom>
          <a:insideH>
            <a:ln w="12700" cap="flat">
              <a:solidFill>
                <a:srgbClr val="FDF6D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C9D69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solidFill>
                <a:srgbClr val="BDBBB3"/>
              </a:solidFill>
              <a:prstDash val="solid"/>
              <a:miter lim="400000"/>
            </a:ln>
          </a:left>
          <a:right>
            <a:ln w="12700" cap="flat">
              <a:solidFill>
                <a:srgbClr val="BDBBB3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BDBBB3"/>
              </a:solidFill>
              <a:prstDash val="solid"/>
              <a:miter lim="400000"/>
            </a:ln>
          </a:insideV>
        </a:tcBdr>
        <a:fill>
          <a:solidFill>
            <a:srgbClr val="E7E3D2"/>
          </a:solidFill>
        </a:fill>
      </a:tcStyle>
    </a:wholeTbl>
    <a:band2H>
      <a:tcTxStyle/>
      <a:tcStyle>
        <a:tcBdr/>
        <a:fill>
          <a:solidFill>
            <a:srgbClr val="F6F2E5"/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solidFill>
            <a:srgbClr val="D3CDB7"/>
          </a:solidFill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8E755A"/>
              </a:solidFill>
              <a:prstDash val="solid"/>
              <a:miter lim="400000"/>
            </a:ln>
          </a:left>
          <a:right>
            <a:ln w="12700" cap="flat">
              <a:solidFill>
                <a:srgbClr val="8E755A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8E755A"/>
              </a:solidFill>
              <a:prstDash val="solid"/>
              <a:miter lim="400000"/>
            </a:ln>
          </a:insideH>
          <a:insideV>
            <a:ln w="12700" cap="flat">
              <a:solidFill>
                <a:srgbClr val="8E755A"/>
              </a:solidFill>
              <a:prstDash val="solid"/>
              <a:miter lim="400000"/>
            </a:ln>
          </a:insideV>
        </a:tcBdr>
      </a:tcStyle>
    </a:firstRow>
  </a:tblStyle>
  <a:tblStyle styleId="{EEE7283C-3CF3-47DC-8721-378D4A62B228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BDBBB3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3DA"/>
          </a:solidFill>
        </a:fill>
      </a:tcStyle>
    </a:wholeTbl>
    <a:band2H>
      <a:tcTxStyle/>
      <a:tcStyle>
        <a:tcBdr/>
        <a:fill>
          <a:solidFill>
            <a:srgbClr val="F9F5E8"/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5D0"/>
          </a:solidFill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4D61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657477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CF821DB8-F4EB-4A41-A1BA-3FCAFE7338EE}" styleName="">
    <a:tblBg/>
    <a:wholeTb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FECE2"/>
          </a:solidFill>
        </a:fill>
      </a:tcStyle>
    </a:wholeTbl>
    <a:band2H>
      <a:tcTxStyle/>
      <a:tcStyle>
        <a:tcBdr/>
        <a:fill>
          <a:solidFill>
            <a:srgbClr val="FFFBF1"/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A29A85"/>
              </a:solidFill>
              <a:prstDash val="solid"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4D8"/>
          </a:solidFill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29A85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A29A85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33BA23B1-9221-436E-865A-0063620EA4FD}" styleName="">
    <a:tblBg/>
    <a:wholeTb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50000"/>
            </a:srgbClr>
          </a:solidFill>
        </a:fill>
      </a:tcStyle>
    </a:wholeTbl>
    <a:band2H>
      <a:tcTxStyle/>
      <a:tcStyle>
        <a:tcBdr/>
        <a:fill>
          <a:solidFill>
            <a:srgbClr val="E9E7DC"/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5BEAA"/>
          </a:solidFill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25000"/>
            </a:srgbClr>
          </a:solidFill>
        </a:fill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28C7D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DBD2B2"/>
              </a:solidFill>
              <a:prstDash val="solid"/>
              <a:miter lim="400000"/>
            </a:ln>
          </a:top>
          <a:bottom>
            <a:ln w="12700" cap="flat">
              <a:solidFill>
                <a:srgbClr val="DBD2B2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DF9ED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25400" cap="flat">
              <a:solidFill>
                <a:srgbClr val="C6BB94"/>
              </a:solidFill>
              <a:prstDash val="solid"/>
              <a:miter lim="400000"/>
            </a:ln>
          </a:left>
          <a:right>
            <a:ln w="25400" cap="flat">
              <a:solidFill>
                <a:srgbClr val="C6BB94"/>
              </a:solidFill>
              <a:prstDash val="solid"/>
              <a:miter lim="400000"/>
            </a:ln>
          </a:right>
          <a:top>
            <a:ln w="12700" cap="flat">
              <a:solidFill>
                <a:srgbClr val="DBD2B2"/>
              </a:solidFill>
              <a:prstDash val="solid"/>
              <a:miter lim="400000"/>
            </a:ln>
          </a:top>
          <a:bottom>
            <a:ln w="12700" cap="flat">
              <a:solidFill>
                <a:srgbClr val="DBD2B2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solidFill>
                <a:srgbClr val="DBD2B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6BB94"/>
              </a:solidFill>
              <a:prstDash val="solid"/>
              <a:miter lim="400000"/>
            </a:ln>
          </a:top>
          <a:bottom>
            <a:ln w="25400" cap="flat">
              <a:solidFill>
                <a:srgbClr val="C6BB94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6BB94"/>
              </a:solidFill>
              <a:prstDash val="solid"/>
              <a:miter lim="400000"/>
            </a:ln>
          </a:top>
          <a:bottom>
            <a:ln w="25400" cap="flat">
              <a:solidFill>
                <a:srgbClr val="C6BB94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8" d="100"/>
          <a:sy n="108" d="100"/>
        </p:scale>
        <p:origin x="392" y="268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36256404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413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508000" y="51816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508000" y="3009900"/>
            <a:ext cx="11988800" cy="203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6400" cap="all">
                <a:solidFill>
                  <a:srgbClr val="606060"/>
                </a:solidFill>
              </a:rP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xfrm>
            <a:off x="508000" y="5562600"/>
            <a:ext cx="11988800" cy="8255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2286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4572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6858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9144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7" name="Shape 47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3" name="Shape 53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xfrm>
            <a:off x="508000" y="7099300"/>
            <a:ext cx="11988800" cy="1117600"/>
          </a:xfrm>
          <a:prstGeom prst="rect">
            <a:avLst/>
          </a:prstGeom>
        </p:spPr>
        <p:txBody>
          <a:bodyPr anchor="b"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6400" cap="all">
                <a:solidFill>
                  <a:srgbClr val="606060"/>
                </a:solidFill>
              </a:rPr>
              <a:t>Title Text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idx="1"/>
          </p:nvPr>
        </p:nvSpPr>
        <p:spPr>
          <a:xfrm>
            <a:off x="508000" y="8267700"/>
            <a:ext cx="11988800" cy="8382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2286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4572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6858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9144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508000" y="3860800"/>
            <a:ext cx="11988800" cy="2032000"/>
          </a:xfrm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6400" cap="all">
                <a:solidFill>
                  <a:srgbClr val="606060"/>
                </a:solidFill>
              </a:rP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5" name="Shape 25"/>
          <p:cNvSpPr>
            <a:spLocks noGrp="1"/>
          </p:cNvSpPr>
          <p:nvPr>
            <p:ph type="title"/>
          </p:nvPr>
        </p:nvSpPr>
        <p:spPr>
          <a:xfrm>
            <a:off x="508000" y="2400300"/>
            <a:ext cx="5829300" cy="6070600"/>
          </a:xfrm>
          <a:prstGeom prst="rect">
            <a:avLst/>
          </a:prstGeom>
        </p:spPr>
        <p:txBody>
          <a:bodyPr anchor="t"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6400" cap="all">
                <a:solidFill>
                  <a:srgbClr val="606060"/>
                </a:solidFill>
              </a:rPr>
              <a:t>Title Text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/>
          </p:nvPr>
        </p:nvSpPr>
        <p:spPr>
          <a:xfrm>
            <a:off x="508000" y="1168400"/>
            <a:ext cx="5829300" cy="8382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2286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4572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6858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9144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508000" y="2578100"/>
            <a:ext cx="11997292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0" name="Shape 30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6400" cap="all">
                <a:solidFill>
                  <a:srgbClr val="606060"/>
                </a:solidFill>
              </a:rP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6400" cap="all">
                <a:solidFill>
                  <a:srgbClr val="606060"/>
                </a:solidFill>
              </a:rPr>
              <a:t>Title Text</a:t>
            </a:r>
          </a:p>
        </p:txBody>
      </p:sp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6400" cap="all">
                <a:solidFill>
                  <a:srgbClr val="606060"/>
                </a:solidFill>
              </a:rPr>
              <a:t>Title Text</a:t>
            </a:r>
          </a:p>
        </p:txBody>
      </p:sp>
      <p:sp>
        <p:nvSpPr>
          <p:cNvPr id="37" name="Shape 37"/>
          <p:cNvSpPr>
            <a:spLocks noGrp="1"/>
          </p:cNvSpPr>
          <p:nvPr>
            <p:ph type="body" idx="1"/>
          </p:nvPr>
        </p:nvSpPr>
        <p:spPr>
          <a:xfrm>
            <a:off x="6781800" y="2971800"/>
            <a:ext cx="5727700" cy="5524500"/>
          </a:xfrm>
          <a:prstGeom prst="rect">
            <a:avLst/>
          </a:prstGeom>
        </p:spPr>
        <p:txBody>
          <a:bodyPr/>
          <a:lstStyle>
            <a:lvl1pPr marL="368300" indent="-368300">
              <a:spcBef>
                <a:spcPts val="3200"/>
              </a:spcBef>
              <a:buSzPct val="30000"/>
              <a:buFont typeface="Zapf Dingbats"/>
              <a:buBlip>
                <a:blip r:embed="rId2"/>
              </a:buBlip>
              <a:defRPr sz="3000"/>
            </a:lvl1pPr>
            <a:lvl2pPr marL="736600" indent="-368300">
              <a:spcBef>
                <a:spcPts val="3200"/>
              </a:spcBef>
              <a:buSzPct val="30000"/>
              <a:buFont typeface="Zapf Dingbats"/>
              <a:buBlip>
                <a:blip r:embed="rId2"/>
              </a:buBlip>
              <a:defRPr sz="3000"/>
            </a:lvl2pPr>
            <a:lvl3pPr marL="1104900" indent="-368300">
              <a:spcBef>
                <a:spcPts val="3200"/>
              </a:spcBef>
              <a:buSzPct val="30000"/>
              <a:buFont typeface="Zapf Dingbats"/>
              <a:buBlip>
                <a:blip r:embed="rId2"/>
              </a:buBlip>
              <a:defRPr sz="3000"/>
            </a:lvl3pPr>
            <a:lvl4pPr marL="1473200" indent="-368300">
              <a:spcBef>
                <a:spcPts val="3200"/>
              </a:spcBef>
              <a:buSzPct val="30000"/>
              <a:buFont typeface="Zapf Dingbats"/>
              <a:buBlip>
                <a:blip r:embed="rId2"/>
              </a:buBlip>
              <a:defRPr sz="3000"/>
            </a:lvl4pPr>
            <a:lvl5pPr marL="1841500" indent="-368300">
              <a:spcBef>
                <a:spcPts val="3200"/>
              </a:spcBef>
              <a:buSzPct val="30000"/>
              <a:buFont typeface="Zapf Dingbats"/>
              <a:buBlip>
                <a:blip r:embed="rId2"/>
              </a:buBlip>
              <a:defRPr sz="30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1" name="Shape 41"/>
          <p:cNvSpPr>
            <a:spLocks noGrp="1"/>
          </p:cNvSpPr>
          <p:nvPr>
            <p:ph type="body" idx="1"/>
          </p:nvPr>
        </p:nvSpPr>
        <p:spPr>
          <a:xfrm>
            <a:off x="508000" y="977900"/>
            <a:ext cx="11988800" cy="77851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jpe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508000" y="25781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" name="Shape 4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508000" y="596900"/>
            <a:ext cx="11988800" cy="190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6400" cap="all">
                <a:solidFill>
                  <a:srgbClr val="606060"/>
                </a:solidFill>
              </a:rPr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508000" y="3035300"/>
            <a:ext cx="11988800" cy="572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buBlip>
                <a:blip r:embed="rId15"/>
              </a:buBlip>
            </a:lvl1pPr>
            <a:lvl2pPr>
              <a:buBlip>
                <a:blip r:embed="rId15"/>
              </a:buBlip>
            </a:lvl2pPr>
            <a:lvl3pPr>
              <a:buBlip>
                <a:blip r:embed="rId15"/>
              </a:buBlip>
            </a:lvl3pPr>
            <a:lvl4pPr>
              <a:buBlip>
                <a:blip r:embed="rId15"/>
              </a:buBlip>
            </a:lvl4pPr>
            <a:lvl5pPr>
              <a:buBlip>
                <a:blip r:embed="rId15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spd="med"/>
  <p:txStyles>
    <p:titleStyle>
      <a:lvl1pPr defTabSz="584200">
        <a:lnSpc>
          <a:spcPct val="90000"/>
        </a:lnSpc>
        <a:defRPr sz="6400" cap="all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1pPr>
      <a:lvl2pPr indent="228600" defTabSz="584200">
        <a:lnSpc>
          <a:spcPct val="90000"/>
        </a:lnSpc>
        <a:defRPr sz="6400" cap="all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2pPr>
      <a:lvl3pPr indent="457200" defTabSz="584200">
        <a:lnSpc>
          <a:spcPct val="90000"/>
        </a:lnSpc>
        <a:defRPr sz="6400" cap="all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3pPr>
      <a:lvl4pPr indent="685800" defTabSz="584200">
        <a:lnSpc>
          <a:spcPct val="90000"/>
        </a:lnSpc>
        <a:defRPr sz="6400" cap="all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4pPr>
      <a:lvl5pPr indent="914400" defTabSz="584200">
        <a:lnSpc>
          <a:spcPct val="90000"/>
        </a:lnSpc>
        <a:defRPr sz="6400" cap="all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5pPr>
      <a:lvl6pPr indent="1143000" defTabSz="584200">
        <a:lnSpc>
          <a:spcPct val="90000"/>
        </a:lnSpc>
        <a:defRPr sz="6400" cap="all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6pPr>
      <a:lvl7pPr indent="1371600" defTabSz="584200">
        <a:lnSpc>
          <a:spcPct val="90000"/>
        </a:lnSpc>
        <a:defRPr sz="6400" cap="all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7pPr>
      <a:lvl8pPr indent="1600200" defTabSz="584200">
        <a:lnSpc>
          <a:spcPct val="90000"/>
        </a:lnSpc>
        <a:defRPr sz="6400" cap="all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8pPr>
      <a:lvl9pPr indent="1828800" defTabSz="584200">
        <a:lnSpc>
          <a:spcPct val="90000"/>
        </a:lnSpc>
        <a:defRPr sz="6400" cap="all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419100" indent="-419100" defTabSz="584200">
        <a:spcBef>
          <a:spcPts val="4200"/>
        </a:spcBef>
        <a:buSzPct val="30000"/>
        <a:buBlip>
          <a:blip r:embed="rId15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1pPr>
      <a:lvl2pPr marL="838200" indent="-419100" defTabSz="584200">
        <a:spcBef>
          <a:spcPts val="4200"/>
        </a:spcBef>
        <a:buSzPct val="30000"/>
        <a:buBlip>
          <a:blip r:embed="rId15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2pPr>
      <a:lvl3pPr marL="1257300" indent="-419100" defTabSz="584200">
        <a:spcBef>
          <a:spcPts val="4200"/>
        </a:spcBef>
        <a:buSzPct val="30000"/>
        <a:buBlip>
          <a:blip r:embed="rId15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3pPr>
      <a:lvl4pPr marL="1676400" indent="-419100" defTabSz="584200">
        <a:spcBef>
          <a:spcPts val="4200"/>
        </a:spcBef>
        <a:buSzPct val="30000"/>
        <a:buBlip>
          <a:blip r:embed="rId15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4pPr>
      <a:lvl5pPr marL="2095500" indent="-419100" defTabSz="584200">
        <a:spcBef>
          <a:spcPts val="4200"/>
        </a:spcBef>
        <a:buSzPct val="30000"/>
        <a:buBlip>
          <a:blip r:embed="rId15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5pPr>
      <a:lvl6pPr marL="2514600" indent="-419100" defTabSz="584200">
        <a:spcBef>
          <a:spcPts val="4200"/>
        </a:spcBef>
        <a:buSzPct val="30000"/>
        <a:buBlip>
          <a:blip r:embed="rId15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6pPr>
      <a:lvl7pPr marL="2933700" indent="-419100" defTabSz="584200">
        <a:spcBef>
          <a:spcPts val="4200"/>
        </a:spcBef>
        <a:buSzPct val="30000"/>
        <a:buBlip>
          <a:blip r:embed="rId15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7pPr>
      <a:lvl8pPr marL="3352800" indent="-419100" defTabSz="584200">
        <a:spcBef>
          <a:spcPts val="4200"/>
        </a:spcBef>
        <a:buSzPct val="30000"/>
        <a:buBlip>
          <a:blip r:embed="rId15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8pPr>
      <a:lvl9pPr marL="3771900" indent="-419100" defTabSz="584200">
        <a:spcBef>
          <a:spcPts val="4200"/>
        </a:spcBef>
        <a:buSzPct val="30000"/>
        <a:buBlip>
          <a:blip r:embed="rId15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xfrm>
            <a:off x="596900" y="6220198"/>
            <a:ext cx="11988800" cy="1422767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3600" b="1" cap="none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 dirty="0">
                <a:solidFill>
                  <a:srgbClr val="606060"/>
                </a:solidFill>
              </a:rPr>
              <a:t>Ahead of 2015 Bologna Ministerial Conference:  A new agenda for the EHEA</a:t>
            </a:r>
          </a:p>
        </p:txBody>
      </p:sp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xfrm>
            <a:off x="190500" y="8077200"/>
            <a:ext cx="12151817" cy="1092200"/>
          </a:xfrm>
          <a:prstGeom prst="rect">
            <a:avLst/>
          </a:prstGeom>
        </p:spPr>
        <p:txBody>
          <a:bodyPr/>
          <a:lstStyle/>
          <a:p>
            <a:pPr lvl="0" algn="r" defTabSz="449833">
              <a:defRPr sz="1800">
                <a:solidFill>
                  <a:srgbClr val="000000"/>
                </a:solidFill>
              </a:defRPr>
            </a:pPr>
            <a:r>
              <a:rPr sz="1848">
                <a:solidFill>
                  <a:srgbClr val="60606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Gayane Harutyunyan</a:t>
            </a:r>
          </a:p>
          <a:p>
            <a:pPr lvl="0" algn="r" defTabSz="449833">
              <a:defRPr sz="1800">
                <a:solidFill>
                  <a:srgbClr val="000000"/>
                </a:solidFill>
              </a:defRPr>
            </a:pPr>
            <a:r>
              <a:rPr sz="1848">
                <a:solidFill>
                  <a:srgbClr val="60606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Bologna Secretariat</a:t>
            </a:r>
          </a:p>
          <a:p>
            <a:pPr lvl="0" algn="r" defTabSz="449833">
              <a:defRPr sz="1800">
                <a:solidFill>
                  <a:srgbClr val="000000"/>
                </a:solidFill>
              </a:defRPr>
            </a:pPr>
            <a:r>
              <a:rPr sz="1848">
                <a:solidFill>
                  <a:srgbClr val="60606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Minsk, Belarus,   3-4 March 2015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6539" y="889521"/>
            <a:ext cx="5022012" cy="27492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93" y="435671"/>
            <a:ext cx="5373985" cy="322519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3600" b="1" cap="none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606060"/>
                </a:solidFill>
              </a:rPr>
              <a:t>Bologna: 15 years of stunning journey</a:t>
            </a:r>
          </a:p>
        </p:txBody>
      </p:sp>
      <p:sp>
        <p:nvSpPr>
          <p:cNvPr id="64" name="Shape 6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431426" lvl="0" indent="-431426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500" dirty="0">
                <a:solidFill>
                  <a:srgbClr val="606060"/>
                </a:solidFill>
              </a:rPr>
              <a:t>It’s voluntary,  intergovernmental process</a:t>
            </a:r>
            <a:r>
              <a:rPr sz="3500" dirty="0" smtClean="0">
                <a:solidFill>
                  <a:srgbClr val="606060"/>
                </a:solidFill>
              </a:rPr>
              <a:t>.</a:t>
            </a:r>
            <a:endParaRPr sz="3500" dirty="0">
              <a:solidFill>
                <a:srgbClr val="606060"/>
              </a:solidFill>
            </a:endParaRPr>
          </a:p>
          <a:p>
            <a:pPr marL="431426" lvl="0" indent="-431426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500" dirty="0">
                <a:solidFill>
                  <a:srgbClr val="606060"/>
                </a:solidFill>
              </a:rPr>
              <a:t>It’s uniquely European initiative with new opportunities.</a:t>
            </a:r>
          </a:p>
          <a:p>
            <a:pPr marL="431426" lvl="0" indent="-431426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500" dirty="0">
                <a:solidFill>
                  <a:srgbClr val="606060"/>
                </a:solidFill>
              </a:rPr>
              <a:t>It’s spread from Reykjavik in the West to Vladivostok in the East, from the North Cape in the North to the Strait of Gibraltar in the South.</a:t>
            </a:r>
          </a:p>
          <a:p>
            <a:pPr marL="431426" lvl="0" indent="-431426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500" dirty="0">
                <a:solidFill>
                  <a:srgbClr val="606060"/>
                </a:solidFill>
              </a:rPr>
              <a:t>It’s a </a:t>
            </a:r>
            <a:r>
              <a:rPr sz="3500" dirty="0" smtClean="0">
                <a:solidFill>
                  <a:srgbClr val="606060"/>
                </a:solidFill>
              </a:rPr>
              <a:t>reality</a:t>
            </a:r>
            <a:r>
              <a:rPr lang="en-US" sz="3500" dirty="0"/>
              <a:t> </a:t>
            </a:r>
            <a:r>
              <a:rPr lang="en-US" sz="3500" dirty="0" smtClean="0"/>
              <a:t>with</a:t>
            </a:r>
            <a:r>
              <a:rPr sz="3500" dirty="0" smtClean="0">
                <a:solidFill>
                  <a:srgbClr val="606060"/>
                </a:solidFill>
              </a:rPr>
              <a:t> </a:t>
            </a:r>
            <a:r>
              <a:rPr sz="3500" dirty="0">
                <a:solidFill>
                  <a:srgbClr val="606060"/>
                </a:solidFill>
              </a:rPr>
              <a:t>important and indisputable achievements and missed opportunities and failures at the same time.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xfrm>
            <a:off x="342900" y="495300"/>
            <a:ext cx="11988800" cy="1905000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3600" b="1" cap="none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606060"/>
                </a:solidFill>
              </a:rPr>
              <a:t>Space of dialogue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72998" lvl="0" indent="-372998" defTabSz="519937">
              <a:spcBef>
                <a:spcPts val="3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26" dirty="0">
                <a:solidFill>
                  <a:srgbClr val="606060"/>
                </a:solidFill>
              </a:rPr>
              <a:t>It’s about comparability, compatibility, coordination, cooperation, convergence and competitiveness. </a:t>
            </a:r>
          </a:p>
          <a:p>
            <a:pPr marL="372998" lvl="0" indent="-372998" defTabSz="519937">
              <a:spcBef>
                <a:spcPts val="3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26" dirty="0">
                <a:solidFill>
                  <a:srgbClr val="606060"/>
                </a:solidFill>
              </a:rPr>
              <a:t>It’s about cultural and linguistic diversity. </a:t>
            </a:r>
          </a:p>
          <a:p>
            <a:pPr marL="372998" lvl="0" indent="-372998" defTabSz="519937">
              <a:spcBef>
                <a:spcPts val="3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26" dirty="0">
                <a:solidFill>
                  <a:srgbClr val="606060"/>
                </a:solidFill>
              </a:rPr>
              <a:t>It’s space of dialogue that made possible the emergence of new concepts, new policies and </a:t>
            </a:r>
            <a:r>
              <a:rPr sz="3026" dirty="0" smtClean="0">
                <a:solidFill>
                  <a:srgbClr val="606060"/>
                </a:solidFill>
              </a:rPr>
              <a:t>related </a:t>
            </a:r>
            <a:r>
              <a:rPr sz="3026" dirty="0">
                <a:solidFill>
                  <a:srgbClr val="606060"/>
                </a:solidFill>
              </a:rPr>
              <a:t>tools as well as practices. </a:t>
            </a:r>
          </a:p>
          <a:p>
            <a:pPr marL="0" marR="406908" lvl="0" indent="0" defTabSz="406908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1068" dirty="0">
              <a:latin typeface="Cambria"/>
              <a:ea typeface="Cambria"/>
              <a:cs typeface="Cambria"/>
              <a:sym typeface="Cambria"/>
            </a:endParaRPr>
          </a:p>
          <a:p>
            <a:pPr marL="372998" lvl="0" indent="-372998" defTabSz="519937">
              <a:spcBef>
                <a:spcPts val="3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26" dirty="0">
                <a:solidFill>
                  <a:srgbClr val="606060"/>
                </a:solidFill>
              </a:rPr>
              <a:t>It’s a reference, source of inspiration and a model for similar initiatives in other regions of the world.</a:t>
            </a:r>
          </a:p>
          <a:p>
            <a:pPr marL="372998" lvl="0" indent="-372998" defTabSz="519937">
              <a:spcBef>
                <a:spcPts val="3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26" dirty="0">
                <a:solidFill>
                  <a:srgbClr val="606060"/>
                </a:solidFill>
              </a:rPr>
              <a:t>It’s a  platform for difficult policy </a:t>
            </a:r>
            <a:r>
              <a:rPr sz="3026" dirty="0" smtClean="0">
                <a:solidFill>
                  <a:srgbClr val="606060"/>
                </a:solidFill>
              </a:rPr>
              <a:t>issues</a:t>
            </a:r>
            <a:r>
              <a:rPr lang="en-US" sz="3026" dirty="0" smtClean="0">
                <a:solidFill>
                  <a:srgbClr val="606060"/>
                </a:solidFill>
              </a:rPr>
              <a:t> </a:t>
            </a:r>
            <a:r>
              <a:rPr sz="3026" dirty="0" smtClean="0">
                <a:solidFill>
                  <a:srgbClr val="606060"/>
                </a:solidFill>
              </a:rPr>
              <a:t> </a:t>
            </a:r>
            <a:r>
              <a:rPr sz="3026" dirty="0">
                <a:solidFill>
                  <a:srgbClr val="606060"/>
                </a:solidFill>
              </a:rPr>
              <a:t>in global context.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3600" b="1" cap="none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606060"/>
                </a:solidFill>
              </a:rPr>
              <a:t>Future of HE in Europe </a:t>
            </a:r>
          </a:p>
        </p:txBody>
      </p:sp>
      <p:sp>
        <p:nvSpPr>
          <p:cNvPr id="70" name="Shape 7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01752" lvl="0" indent="-301752" defTabSz="420624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48" dirty="0">
                <a:solidFill>
                  <a:srgbClr val="606060"/>
                </a:solidFill>
              </a:rPr>
              <a:t>Bologna Process  continues to have important role in promoting and supporting further positive developments in higher education and for addressing challenges at the national and European </a:t>
            </a:r>
            <a:r>
              <a:rPr sz="2448" dirty="0" smtClean="0">
                <a:solidFill>
                  <a:srgbClr val="606060"/>
                </a:solidFill>
              </a:rPr>
              <a:t>level</a:t>
            </a:r>
            <a:r>
              <a:rPr lang="en-US" sz="2448" dirty="0" smtClean="0">
                <a:solidFill>
                  <a:srgbClr val="606060"/>
                </a:solidFill>
              </a:rPr>
              <a:t> . </a:t>
            </a:r>
            <a:r>
              <a:rPr sz="2448" dirty="0" smtClean="0">
                <a:solidFill>
                  <a:srgbClr val="606060"/>
                </a:solidFill>
              </a:rPr>
              <a:t> </a:t>
            </a:r>
            <a:endParaRPr sz="2448" dirty="0">
              <a:solidFill>
                <a:srgbClr val="606060"/>
              </a:solidFill>
            </a:endParaRPr>
          </a:p>
          <a:p>
            <a:pPr marL="301752" lvl="0" indent="-301752" defTabSz="420624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48" dirty="0">
                <a:solidFill>
                  <a:srgbClr val="606060"/>
                </a:solidFill>
              </a:rPr>
              <a:t>At the same time the present realities are different from those of 15 years before  which impact on higher education: demographic changes,   new technological developments, economic crises, issues related to minorities, political and  religious extremism.</a:t>
            </a:r>
          </a:p>
          <a:p>
            <a:pPr marL="0" marR="329184" lvl="0" indent="0" algn="just" defTabSz="329184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792" dirty="0">
              <a:uFill>
                <a:solidFill/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7625" marR="329184" lvl="0" indent="-97625" algn="just" defTabSz="329184">
              <a:spcBef>
                <a:spcPts val="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endParaRPr sz="792" dirty="0">
              <a:uFill>
                <a:solidFill/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01752" lvl="0" indent="-301752" defTabSz="420624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48" dirty="0">
                <a:solidFill>
                  <a:srgbClr val="606060"/>
                </a:solidFill>
              </a:rPr>
              <a:t>Public authorities,  the academic  staff and students  of the EHEA need to strengthen dialogue and cooperation  to ensure that HE is able to face the challenges of the new times. </a:t>
            </a:r>
          </a:p>
          <a:p>
            <a:pPr marL="301752" lvl="0" indent="-301752" defTabSz="420624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48" dirty="0">
                <a:solidFill>
                  <a:srgbClr val="606060"/>
                </a:solidFill>
              </a:rPr>
              <a:t> A new  EHEA vision is required.  Policies and tools should be modernised.</a:t>
            </a:r>
          </a:p>
          <a:p>
            <a:pPr marL="301752" lvl="0" indent="-301752" defTabSz="420624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endParaRPr sz="2448" dirty="0">
              <a:solidFill>
                <a:srgbClr val="60606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3600" b="1" cap="none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606060"/>
                </a:solidFill>
              </a:rPr>
              <a:t>Priorities for 2015-2018 and beyond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93954" lvl="0" indent="-393954" defTabSz="549148">
              <a:spcBef>
                <a:spcPts val="3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196" dirty="0">
                <a:solidFill>
                  <a:srgbClr val="606060"/>
                </a:solidFill>
              </a:rPr>
              <a:t>Enhancing the quality of teaching and  learning  also by integration of modern technologies and methods.</a:t>
            </a:r>
          </a:p>
          <a:p>
            <a:pPr marL="393954" lvl="0" indent="-393954" defTabSz="549148">
              <a:spcBef>
                <a:spcPts val="3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196" dirty="0">
                <a:solidFill>
                  <a:srgbClr val="606060"/>
                </a:solidFill>
              </a:rPr>
              <a:t>Improvement of employability of graduates  under the present financial </a:t>
            </a:r>
            <a:r>
              <a:rPr sz="3196" dirty="0" smtClean="0">
                <a:solidFill>
                  <a:srgbClr val="606060"/>
                </a:solidFill>
              </a:rPr>
              <a:t>crisis, </a:t>
            </a:r>
            <a:r>
              <a:rPr sz="3196" dirty="0">
                <a:solidFill>
                  <a:srgbClr val="606060"/>
                </a:solidFill>
              </a:rPr>
              <a:t>promoting creativity, innovation and entrepreneurship.</a:t>
            </a:r>
          </a:p>
          <a:p>
            <a:pPr marL="393954" lvl="0" indent="-393954" defTabSz="549148">
              <a:spcBef>
                <a:spcPts val="3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196" dirty="0">
                <a:solidFill>
                  <a:srgbClr val="606060"/>
                </a:solidFill>
              </a:rPr>
              <a:t>Further </a:t>
            </a:r>
            <a:r>
              <a:rPr sz="3196" dirty="0" smtClean="0">
                <a:solidFill>
                  <a:srgbClr val="606060"/>
                </a:solidFill>
              </a:rPr>
              <a:t>more </a:t>
            </a:r>
            <a:r>
              <a:rPr sz="3196" dirty="0">
                <a:solidFill>
                  <a:srgbClr val="606060"/>
                </a:solidFill>
              </a:rPr>
              <a:t>even implementation of structural reforms, </a:t>
            </a:r>
            <a:r>
              <a:rPr sz="3196" dirty="0" smtClean="0">
                <a:solidFill>
                  <a:srgbClr val="606060"/>
                </a:solidFill>
              </a:rPr>
              <a:t>with </a:t>
            </a:r>
            <a:r>
              <a:rPr sz="3196" dirty="0">
                <a:solidFill>
                  <a:srgbClr val="606060"/>
                </a:solidFill>
              </a:rPr>
              <a:t>support  for the countries facing particular challenge. </a:t>
            </a:r>
          </a:p>
          <a:p>
            <a:pPr marL="393954" lvl="0" indent="-393954" defTabSz="549148">
              <a:spcBef>
                <a:spcPts val="3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196" dirty="0">
                <a:solidFill>
                  <a:srgbClr val="606060"/>
                </a:solidFill>
              </a:rPr>
              <a:t>Increasing the capacity of higher education to meet the societal </a:t>
            </a:r>
            <a:r>
              <a:rPr sz="3196" dirty="0" smtClean="0">
                <a:solidFill>
                  <a:srgbClr val="606060"/>
                </a:solidFill>
              </a:rPr>
              <a:t>challenges</a:t>
            </a:r>
            <a:r>
              <a:rPr lang="en-US" sz="3196" dirty="0" smtClean="0">
                <a:solidFill>
                  <a:srgbClr val="606060"/>
                </a:solidFill>
              </a:rPr>
              <a:t>.</a:t>
            </a:r>
            <a:r>
              <a:rPr sz="3196" dirty="0" smtClean="0">
                <a:solidFill>
                  <a:srgbClr val="606060"/>
                </a:solidFill>
              </a:rPr>
              <a:t> </a:t>
            </a:r>
            <a:endParaRPr sz="3196" dirty="0">
              <a:solidFill>
                <a:srgbClr val="60606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3600" b="1" cap="none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606060"/>
                </a:solidFill>
              </a:rPr>
              <a:t>  Ways to achieve the  goals</a:t>
            </a:r>
          </a:p>
        </p:txBody>
      </p:sp>
      <p:sp>
        <p:nvSpPr>
          <p:cNvPr id="76" name="Shape 7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Modernising  EHEA tools:  ESG ,  the European approach to Joint degrees,   ECTS  User’s Guide and others. </a:t>
            </a: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Strengthening    EHEA governance and  working methods.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algn="ctr">
              <a:lnSpc>
                <a:spcPct val="100000"/>
              </a:lnSpc>
              <a:defRPr sz="1800" cap="none">
                <a:solidFill>
                  <a:srgbClr val="000000"/>
                </a:solidFill>
              </a:defRPr>
            </a:pPr>
            <a:r>
              <a:rPr sz="3600" b="1">
                <a:solidFill>
                  <a:srgbClr val="606060"/>
                </a:solidFill>
                <a:latin typeface="Gill Sans"/>
                <a:ea typeface="Gill Sans"/>
                <a:cs typeface="Gill Sans"/>
                <a:sym typeface="Gill Sans"/>
              </a:rPr>
              <a:t>Yerevan Ministerial Summit</a:t>
            </a:r>
          </a:p>
          <a:p>
            <a:pPr lvl="0" algn="ctr">
              <a:lnSpc>
                <a:spcPct val="100000"/>
              </a:lnSpc>
              <a:defRPr sz="1800" cap="none">
                <a:solidFill>
                  <a:srgbClr val="000000"/>
                </a:solidFill>
              </a:defRPr>
            </a:pPr>
            <a:r>
              <a:rPr sz="3600" b="1">
                <a:solidFill>
                  <a:srgbClr val="606060"/>
                </a:solidFill>
                <a:latin typeface="Gill Sans"/>
                <a:ea typeface="Gill Sans"/>
                <a:cs typeface="Gill Sans"/>
                <a:sym typeface="Gill Sans"/>
              </a:rPr>
              <a:t>14-15 May 2015</a:t>
            </a:r>
          </a:p>
        </p:txBody>
      </p:sp>
      <p:sp>
        <p:nvSpPr>
          <p:cNvPr id="79" name="Shape 7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53568" lvl="0" indent="-353568" defTabSz="560831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80" dirty="0">
                <a:solidFill>
                  <a:srgbClr val="606060"/>
                </a:solidFill>
              </a:rPr>
              <a:t> Total:  550 participants from 64 </a:t>
            </a:r>
            <a:r>
              <a:rPr sz="2880" dirty="0" smtClean="0">
                <a:solidFill>
                  <a:srgbClr val="606060"/>
                </a:solidFill>
              </a:rPr>
              <a:t>countries</a:t>
            </a:r>
            <a:r>
              <a:rPr lang="en-US" sz="2880" dirty="0" smtClean="0">
                <a:solidFill>
                  <a:srgbClr val="606060"/>
                </a:solidFill>
              </a:rPr>
              <a:t> and 30 organisations</a:t>
            </a:r>
            <a:endParaRPr sz="2880" dirty="0">
              <a:solidFill>
                <a:srgbClr val="606060"/>
              </a:solidFill>
            </a:endParaRPr>
          </a:p>
          <a:p>
            <a:pPr marL="353568" lvl="0" indent="-353568" defTabSz="560831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80" dirty="0">
                <a:solidFill>
                  <a:srgbClr val="606060"/>
                </a:solidFill>
              </a:rPr>
              <a:t>1, 5 half </a:t>
            </a:r>
            <a:r>
              <a:rPr sz="2880" dirty="0" smtClean="0">
                <a:solidFill>
                  <a:srgbClr val="606060"/>
                </a:solidFill>
              </a:rPr>
              <a:t>day</a:t>
            </a:r>
            <a:r>
              <a:rPr lang="en-US" sz="2880" dirty="0" smtClean="0">
                <a:solidFill>
                  <a:srgbClr val="606060"/>
                </a:solidFill>
              </a:rPr>
              <a:t>; possibility for bileteral meetings; visits Armenian uniiversities. </a:t>
            </a:r>
            <a:endParaRPr sz="2880" dirty="0">
              <a:solidFill>
                <a:srgbClr val="606060"/>
              </a:solidFill>
            </a:endParaRPr>
          </a:p>
          <a:p>
            <a:pPr marL="353568" lvl="0" indent="-353568" defTabSz="560831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80" dirty="0">
                <a:solidFill>
                  <a:srgbClr val="606060"/>
                </a:solidFill>
              </a:rPr>
              <a:t>Bologna Policy Forum  will include 17  countries  of EHEA </a:t>
            </a:r>
            <a:r>
              <a:rPr sz="2880">
                <a:solidFill>
                  <a:srgbClr val="606060"/>
                </a:solidFill>
              </a:rPr>
              <a:t>neighbourhood </a:t>
            </a:r>
            <a:r>
              <a:rPr sz="2880" smtClean="0">
                <a:solidFill>
                  <a:srgbClr val="606060"/>
                </a:solidFill>
              </a:rPr>
              <a:t>&amp;</a:t>
            </a:r>
            <a:r>
              <a:rPr lang="en-US" sz="2880" smtClean="0">
                <a:solidFill>
                  <a:srgbClr val="606060"/>
                </a:solidFill>
              </a:rPr>
              <a:t> </a:t>
            </a:r>
            <a:r>
              <a:rPr sz="2880" smtClean="0">
                <a:solidFill>
                  <a:srgbClr val="606060"/>
                </a:solidFill>
              </a:rPr>
              <a:t>Mediterranean </a:t>
            </a:r>
            <a:r>
              <a:rPr sz="2880" dirty="0">
                <a:solidFill>
                  <a:srgbClr val="606060"/>
                </a:solidFill>
              </a:rPr>
              <a:t>region countries. </a:t>
            </a:r>
          </a:p>
          <a:p>
            <a:pPr marL="353568" lvl="0" indent="-353568" defTabSz="560831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80" dirty="0">
                <a:solidFill>
                  <a:srgbClr val="606060"/>
                </a:solidFill>
              </a:rPr>
              <a:t>Agenda:    2015 Implementation report;  Future of the Bologna </a:t>
            </a:r>
            <a:r>
              <a:rPr sz="2880" dirty="0" smtClean="0">
                <a:solidFill>
                  <a:srgbClr val="606060"/>
                </a:solidFill>
              </a:rPr>
              <a:t>Process</a:t>
            </a:r>
            <a:r>
              <a:rPr lang="en-US" sz="2880" dirty="0" smtClean="0">
                <a:solidFill>
                  <a:srgbClr val="000000"/>
                </a:solidFill>
              </a:rPr>
              <a:t>, </a:t>
            </a:r>
            <a:r>
              <a:rPr lang="en-US" sz="2800" dirty="0" smtClean="0">
                <a:solidFill>
                  <a:schemeClr val="tx1"/>
                </a:solidFill>
              </a:rPr>
              <a:t>Structural reforms and mobility (BPF). 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353568" lvl="0" indent="-353568" defTabSz="560831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endParaRPr sz="2880" dirty="0">
              <a:solidFill>
                <a:srgbClr val="606060"/>
              </a:solidFill>
            </a:endParaRPr>
          </a:p>
        </p:txBody>
      </p:sp>
      <p:pic>
        <p:nvPicPr>
          <p:cNvPr id="80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10696" y="2654300"/>
            <a:ext cx="5883563" cy="640079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3600" b="1" cap="none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 dirty="0">
                <a:solidFill>
                  <a:srgbClr val="606060"/>
                </a:solidFill>
              </a:rPr>
              <a:t>Key documents to be adopted by the Ministers</a:t>
            </a:r>
          </a:p>
        </p:txBody>
      </p:sp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68314" lvl="0" indent="-368314" defTabSz="484886">
              <a:spcBef>
                <a:spcPts val="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988" b="1" dirty="0">
                <a:solidFill>
                  <a:srgbClr val="AC3B30"/>
                </a:solidFill>
              </a:rPr>
              <a:t>Yerevan </a:t>
            </a:r>
            <a:r>
              <a:rPr sz="2988" b="1" dirty="0" smtClean="0">
                <a:solidFill>
                  <a:srgbClr val="AC3B30"/>
                </a:solidFill>
              </a:rPr>
              <a:t>Communiqu</a:t>
            </a:r>
            <a:r>
              <a:rPr lang="en-US" sz="2988" b="1" dirty="0" smtClean="0">
                <a:solidFill>
                  <a:srgbClr val="AC3B30"/>
                </a:solidFill>
              </a:rPr>
              <a:t>é</a:t>
            </a:r>
            <a:endParaRPr sz="2988" b="1" dirty="0">
              <a:solidFill>
                <a:srgbClr val="AC3B30"/>
              </a:solidFill>
            </a:endParaRPr>
          </a:p>
          <a:p>
            <a:pPr marL="368314" lvl="0" indent="-368314" defTabSz="484886">
              <a:spcBef>
                <a:spcPts val="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988" b="1" dirty="0">
                <a:solidFill>
                  <a:srgbClr val="AC3B30"/>
                </a:solidFill>
              </a:rPr>
              <a:t>Bologna  Policy  </a:t>
            </a:r>
            <a:r>
              <a:rPr sz="2988" b="1" dirty="0" smtClean="0">
                <a:solidFill>
                  <a:srgbClr val="AC3B30"/>
                </a:solidFill>
              </a:rPr>
              <a:t>Forum</a:t>
            </a:r>
            <a:r>
              <a:rPr lang="en-US" sz="2988" b="1" dirty="0" smtClean="0">
                <a:solidFill>
                  <a:srgbClr val="AC3B30"/>
                </a:solidFill>
              </a:rPr>
              <a:t> Statement</a:t>
            </a:r>
            <a:r>
              <a:rPr sz="2988" b="1" dirty="0" smtClean="0">
                <a:solidFill>
                  <a:srgbClr val="AC3B30"/>
                </a:solidFill>
              </a:rPr>
              <a:t> </a:t>
            </a:r>
            <a:endParaRPr sz="2988" b="1" dirty="0">
              <a:solidFill>
                <a:srgbClr val="AC3B30"/>
              </a:solidFill>
            </a:endParaRPr>
          </a:p>
          <a:p>
            <a:pPr marL="347852" lvl="0" indent="-347852" defTabSz="484886">
              <a:spcBef>
                <a:spcPts val="3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22" dirty="0">
                <a:solidFill>
                  <a:srgbClr val="606060"/>
                </a:solidFill>
              </a:rPr>
              <a:t>Revised Standards and Guidelines for Quality Assurance in the European Higher education  Area (ESG)</a:t>
            </a:r>
          </a:p>
          <a:p>
            <a:pPr marL="347852" lvl="0" indent="-347852" defTabSz="484886">
              <a:spcBef>
                <a:spcPts val="3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22" dirty="0">
                <a:solidFill>
                  <a:srgbClr val="606060"/>
                </a:solidFill>
              </a:rPr>
              <a:t>European Approach to Quality Assurance of Joint programmes</a:t>
            </a:r>
          </a:p>
          <a:p>
            <a:pPr marL="347852" lvl="0" indent="-347852" defTabSz="484886">
              <a:spcBef>
                <a:spcPts val="3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22" dirty="0">
                <a:solidFill>
                  <a:srgbClr val="606060"/>
                </a:solidFill>
              </a:rPr>
              <a:t>Revised ECTS User’s Guide and make it official  EHEA document</a:t>
            </a:r>
          </a:p>
          <a:p>
            <a:pPr marL="347852" lvl="0" indent="-347852" defTabSz="484886">
              <a:spcBef>
                <a:spcPts val="3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22" dirty="0">
                <a:solidFill>
                  <a:srgbClr val="606060"/>
                </a:solidFill>
              </a:rPr>
              <a:t>Guidelines </a:t>
            </a:r>
            <a:r>
              <a:rPr sz="2822" dirty="0" smtClean="0">
                <a:solidFill>
                  <a:srgbClr val="606060"/>
                </a:solidFill>
              </a:rPr>
              <a:t>for</a:t>
            </a:r>
            <a:r>
              <a:rPr lang="en-US" sz="2822" dirty="0" smtClean="0">
                <a:solidFill>
                  <a:srgbClr val="606060"/>
                </a:solidFill>
              </a:rPr>
              <a:t> </a:t>
            </a:r>
            <a:r>
              <a:rPr sz="2822" dirty="0" smtClean="0">
                <a:solidFill>
                  <a:srgbClr val="606060"/>
                </a:solidFill>
              </a:rPr>
              <a:t>staff </a:t>
            </a:r>
            <a:r>
              <a:rPr sz="2822" dirty="0">
                <a:solidFill>
                  <a:srgbClr val="606060"/>
                </a:solidFill>
              </a:rPr>
              <a:t>mobility</a:t>
            </a:r>
          </a:p>
          <a:p>
            <a:pPr marL="347852" lvl="0" indent="-347852" defTabSz="484886">
              <a:spcBef>
                <a:spcPts val="3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22" dirty="0" smtClean="0">
                <a:solidFill>
                  <a:srgbClr val="606060"/>
                </a:solidFill>
              </a:rPr>
              <a:t>Guideline</a:t>
            </a:r>
            <a:r>
              <a:rPr lang="en-US" sz="2822" dirty="0" smtClean="0">
                <a:solidFill>
                  <a:srgbClr val="606060"/>
                </a:solidFill>
              </a:rPr>
              <a:t>s</a:t>
            </a:r>
            <a:r>
              <a:rPr sz="2822" dirty="0" smtClean="0">
                <a:solidFill>
                  <a:srgbClr val="606060"/>
                </a:solidFill>
              </a:rPr>
              <a:t> </a:t>
            </a:r>
            <a:r>
              <a:rPr sz="2822" dirty="0">
                <a:solidFill>
                  <a:srgbClr val="606060"/>
                </a:solidFill>
              </a:rPr>
              <a:t>for </a:t>
            </a:r>
            <a:r>
              <a:rPr sz="2822" dirty="0" smtClean="0">
                <a:solidFill>
                  <a:srgbClr val="606060"/>
                </a:solidFill>
              </a:rPr>
              <a:t>the p</a:t>
            </a:r>
            <a:r>
              <a:rPr lang="en-US" sz="2822" dirty="0" smtClean="0">
                <a:solidFill>
                  <a:srgbClr val="606060"/>
                </a:solidFill>
              </a:rPr>
              <a:t>ortability</a:t>
            </a:r>
            <a:r>
              <a:rPr sz="2822" dirty="0" smtClean="0">
                <a:solidFill>
                  <a:srgbClr val="606060"/>
                </a:solidFill>
              </a:rPr>
              <a:t> of </a:t>
            </a:r>
            <a:r>
              <a:rPr sz="2822" dirty="0">
                <a:solidFill>
                  <a:srgbClr val="606060"/>
                </a:solidFill>
              </a:rPr>
              <a:t>grants and </a:t>
            </a:r>
            <a:r>
              <a:rPr sz="2822" dirty="0" smtClean="0">
                <a:solidFill>
                  <a:srgbClr val="606060"/>
                </a:solidFill>
              </a:rPr>
              <a:t>loans</a:t>
            </a:r>
            <a:r>
              <a:rPr lang="en-US" sz="2822" dirty="0" smtClean="0">
                <a:solidFill>
                  <a:srgbClr val="606060"/>
                </a:solidFill>
              </a:rPr>
              <a:t>.</a:t>
            </a:r>
          </a:p>
          <a:p>
            <a:pPr marL="0" lvl="0" indent="0" defTabSz="484886">
              <a:spcBef>
                <a:spcPts val="340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en-US" sz="2822" dirty="0" smtClean="0">
                <a:solidFill>
                  <a:srgbClr val="606060"/>
                </a:solidFill>
              </a:rPr>
              <a:t> There will be a series of  commitments and  decisions based on  the key recommendations  that the working groups have developed during the last three years of their work. </a:t>
            </a:r>
          </a:p>
          <a:p>
            <a:pPr marL="347852" lvl="0" indent="-347852" defTabSz="484886">
              <a:spcBef>
                <a:spcPts val="3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endParaRPr sz="2822" dirty="0">
              <a:solidFill>
                <a:srgbClr val="60606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/>
        </p:nvSpPr>
        <p:spPr>
          <a:xfrm>
            <a:off x="1270000" y="2254583"/>
            <a:ext cx="10464800" cy="47110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120000"/>
              </a:lnSpc>
            </a:lvl1pPr>
          </a:lstStyle>
          <a:p>
            <a:pPr eaLnBrk="1" hangingPunct="1"/>
            <a:r>
              <a:rPr lang="en-US" sz="3200" b="1" dirty="0"/>
              <a:t>See you in Yerevan  on </a:t>
            </a:r>
          </a:p>
          <a:p>
            <a:pPr eaLnBrk="1" hangingPunct="1"/>
            <a:r>
              <a:rPr lang="en-US" sz="3200" b="1" dirty="0"/>
              <a:t>14-15 May 2015</a:t>
            </a:r>
          </a:p>
          <a:p>
            <a:pPr eaLnBrk="1" hangingPunct="1"/>
            <a:r>
              <a:rPr lang="en-US" sz="3200" b="1" dirty="0"/>
              <a:t>Thank you </a:t>
            </a:r>
            <a:r>
              <a:rPr lang="en-US" sz="3200" b="1" dirty="0" smtClean="0"/>
              <a:t>!</a:t>
            </a:r>
          </a:p>
          <a:p>
            <a:pPr eaLnBrk="1" hangingPunct="1"/>
            <a:endParaRPr lang="en-US" sz="3200" b="1" dirty="0"/>
          </a:p>
          <a:p>
            <a:pPr eaLnBrk="1" hangingPunct="1"/>
            <a:endParaRPr lang="en-US" sz="3200" b="1" dirty="0" smtClean="0"/>
          </a:p>
          <a:p>
            <a:pPr eaLnBrk="1" hangingPunct="1"/>
            <a:r>
              <a:rPr lang="en-US" sz="3200" dirty="0"/>
              <a:t>Bologna Secretariat</a:t>
            </a:r>
            <a:br>
              <a:rPr lang="en-US" sz="3200" dirty="0"/>
            </a:br>
            <a:r>
              <a:rPr lang="en-US" sz="3200" dirty="0"/>
              <a:t>E-mail: </a:t>
            </a:r>
            <a:r>
              <a:rPr lang="en-US" sz="3200" dirty="0" err="1"/>
              <a:t>secretariat@ehea.info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err="1"/>
              <a:t>www.ehea.info</a:t>
            </a:r>
            <a:endParaRPr lang="en-US" sz="3200" b="1" dirty="0"/>
          </a:p>
        </p:txBody>
      </p:sp>
    </p:spTree>
  </p:cSld>
  <p:clrMapOvr>
    <a:masterClrMapping/>
  </p:clrMapOvr>
  <p:transition xmlns:p14="http://schemas.microsoft.com/office/powerpoint/2010/main"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New_Template3">
  <a:themeElements>
    <a:clrScheme name="New_Template3">
      <a:dk1>
        <a:srgbClr val="606060"/>
      </a:dk1>
      <a:lt1>
        <a:srgbClr val="000060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3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New_Templat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6F6A5A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60606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3">
  <a:themeElements>
    <a:clrScheme name="New_Template3">
      <a:dk1>
        <a:srgbClr val="000000"/>
      </a:dk1>
      <a:lt1>
        <a:srgbClr val="FFFFFF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3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New_Templat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6F6A5A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60606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570</Words>
  <Application>Microsoft Macintosh PowerPoint</Application>
  <PresentationFormat>Custom</PresentationFormat>
  <Paragraphs>52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New_Template3</vt:lpstr>
      <vt:lpstr>Ahead of 2015 Bologna Ministerial Conference:  A new agenda for the EHEA</vt:lpstr>
      <vt:lpstr>Bologna: 15 years of stunning journey</vt:lpstr>
      <vt:lpstr>Space of dialogue</vt:lpstr>
      <vt:lpstr>Future of HE in Europe </vt:lpstr>
      <vt:lpstr>Priorities for 2015-2018 and beyond</vt:lpstr>
      <vt:lpstr>  Ways to achieve the  goals</vt:lpstr>
      <vt:lpstr>Yerevan Ministerial Summit 14-15 May 2015</vt:lpstr>
      <vt:lpstr>Key documents to be adopted by the Ministers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Ahead of 2015 Bologna Ministerial Conference:  A new agenda for the EHEA</dc:title>
  <cp:lastModifiedBy>BFUG Secretariat 1</cp:lastModifiedBy>
  <cp:revision>12</cp:revision>
  <dcterms:modified xsi:type="dcterms:W3CDTF">2015-03-03T08:12:15Z</dcterms:modified>
</cp:coreProperties>
</file>