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21" r:id="rId1"/>
  </p:sldMasterIdLst>
  <p:notesMasterIdLst>
    <p:notesMasterId r:id="rId11"/>
  </p:notesMasterIdLst>
  <p:sldIdLst>
    <p:sldId id="256" r:id="rId2"/>
    <p:sldId id="268" r:id="rId3"/>
    <p:sldId id="269" r:id="rId4"/>
    <p:sldId id="259" r:id="rId5"/>
    <p:sldId id="257" r:id="rId6"/>
    <p:sldId id="258" r:id="rId7"/>
    <p:sldId id="275" r:id="rId8"/>
    <p:sldId id="270" r:id="rId9"/>
    <p:sldId id="272" r:id="rId10"/>
  </p:sldIdLst>
  <p:sldSz cx="9144000" cy="5143500" type="screen16x9"/>
  <p:notesSz cx="7010400" cy="92964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rbel" pitchFamily="34" charset="0"/>
      <p:regular r:id="rId16"/>
      <p:bold r:id="rId17"/>
      <p:italic r:id="rId18"/>
      <p:boldItalic r:id="rId19"/>
    </p:embeddedFont>
    <p:embeddedFont>
      <p:font typeface="Nunito" charset="0"/>
      <p:regular r:id="rId20"/>
      <p:bold r:id="rId21"/>
      <p:italic r:id="rId22"/>
      <p:boldItalic r:id="rId23"/>
    </p:embeddedFont>
    <p:embeddedFont>
      <p:font typeface="Sylfaen" pitchFamily="18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bvBjrhswgyD3S3ZA5eVgVu9Y1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tia Tsiramua" initials="KT" lastIdx="0" clrIdx="0">
    <p:extLst>
      <p:ext uri="{19B8F6BF-5375-455C-9EA6-DF929625EA0E}">
        <p15:presenceInfo xmlns:p15="http://schemas.microsoft.com/office/powerpoint/2012/main" xmlns="" userId="S-1-5-21-3587098354-1341854986-1441768688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76" autoAdjust="0"/>
  </p:normalViewPr>
  <p:slideViewPr>
    <p:cSldViewPr snapToGrid="0">
      <p:cViewPr>
        <p:scale>
          <a:sx n="142" d="100"/>
          <a:sy n="142" d="100"/>
        </p:scale>
        <p:origin x="-74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286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6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642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252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04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860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535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90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717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770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05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50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6C7-C0B7-44F2-BE29-2A43C77229E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B1168862-7B3C-42C2-861C-E67430FF7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799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389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149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289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3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525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079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8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7816F41-6F18-46AD-8565-E800BCA3C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873" y="1464386"/>
            <a:ext cx="7089887" cy="1494659"/>
          </a:xfrm>
        </p:spPr>
        <p:txBody>
          <a:bodyPr>
            <a:normAutofit/>
          </a:bodyPr>
          <a:lstStyle/>
          <a:p>
            <a:pPr algn="r"/>
            <a:r>
              <a:rPr lang="en-GB" sz="2400" b="1" i="1" dirty="0"/>
              <a:t>Working Group on Self-certification</a:t>
            </a:r>
            <a:br>
              <a:rPr lang="en-GB" sz="2400" b="1" i="1" dirty="0"/>
            </a:br>
            <a:endParaRPr lang="en-US" sz="3600" i="1"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4910959" y="2410579"/>
            <a:ext cx="4787183" cy="9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 dirty="0"/>
              <a:t> </a:t>
            </a:r>
            <a:r>
              <a:rPr lang="en-GB" sz="2400" i="1" dirty="0"/>
              <a:t>Progress Report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GB"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GB" sz="1800" dirty="0"/>
          </a:p>
        </p:txBody>
      </p:sp>
      <p:pic>
        <p:nvPicPr>
          <p:cNvPr id="130" name="Google Shape;13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5" y="152318"/>
            <a:ext cx="9109085" cy="95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193" y="4385784"/>
            <a:ext cx="3028361" cy="6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6958" y="1107056"/>
            <a:ext cx="8248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/>
              <a:t>QUATRA</a:t>
            </a:r>
            <a:r>
              <a:rPr lang="lv-LV" sz="1600" b="1" dirty="0"/>
              <a:t> – </a:t>
            </a:r>
            <a:r>
              <a:rPr lang="en-GB" sz="1600" b="1" dirty="0"/>
              <a:t>TPG A</a:t>
            </a:r>
            <a:r>
              <a:rPr lang="en-GB" sz="1600" dirty="0"/>
              <a:t> </a:t>
            </a:r>
            <a:r>
              <a:rPr lang="lv-LV" sz="1600" dirty="0"/>
              <a:t>–</a:t>
            </a:r>
            <a:r>
              <a:rPr lang="en-GB" sz="1600" dirty="0"/>
              <a:t> Qualifications Frameworks for Trust, Transparency and Diversity</a:t>
            </a:r>
            <a:endParaRPr lang="lv-LV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846C41-4F35-4325-BB58-3110005957EF}"/>
              </a:ext>
            </a:extLst>
          </p:cNvPr>
          <p:cNvSpPr/>
          <p:nvPr/>
        </p:nvSpPr>
        <p:spPr>
          <a:xfrm>
            <a:off x="5299817" y="3574779"/>
            <a:ext cx="3455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i="1" dirty="0">
                <a:solidFill>
                  <a:schemeClr val="bg2">
                    <a:lumMod val="25000"/>
                  </a:schemeClr>
                </a:solidFill>
              </a:rPr>
              <a:t>TPG-A Fifth Meeting</a:t>
            </a:r>
          </a:p>
          <a:p>
            <a:pPr algn="r"/>
            <a:r>
              <a:rPr lang="en-GB" b="1" i="1" dirty="0">
                <a:solidFill>
                  <a:schemeClr val="bg2">
                    <a:lumMod val="25000"/>
                  </a:schemeClr>
                </a:solidFill>
              </a:rPr>
              <a:t>April 26, 2023, Vienna, Austria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0E8CF-97DC-4CC1-99E5-8B03F552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3" y="365120"/>
            <a:ext cx="6551002" cy="954600"/>
          </a:xfrm>
        </p:spPr>
        <p:txBody>
          <a:bodyPr>
            <a:normAutofit fontScale="90000"/>
          </a:bodyPr>
          <a:lstStyle/>
          <a:p>
            <a:r>
              <a:rPr lang="en-GB" sz="2700" b="1" dirty="0"/>
              <a:t>Working Group on Self-certification</a:t>
            </a:r>
            <a:br>
              <a:rPr lang="en-GB" sz="2700" b="1" dirty="0"/>
            </a:br>
            <a:r>
              <a:rPr lang="en-GB" sz="1600" b="1" dirty="0"/>
              <a:t>Composition and Aim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688845-6D2B-4F10-85DE-8FDFEF4F9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435894"/>
            <a:ext cx="7505700" cy="3002831"/>
          </a:xfrm>
        </p:spPr>
        <p:txBody>
          <a:bodyPr>
            <a:noAutofit/>
          </a:bodyPr>
          <a:lstStyle/>
          <a:p>
            <a:pPr marL="146050" indent="0">
              <a:buNone/>
            </a:pPr>
            <a:r>
              <a:rPr lang="en-GB" sz="1200" i="1" u="sng" dirty="0"/>
              <a:t>Composition of the working group</a:t>
            </a:r>
          </a:p>
          <a:p>
            <a:pPr marL="146050" indent="0">
              <a:buNone/>
            </a:pPr>
            <a:endParaRPr lang="en-US" sz="1200" dirty="0"/>
          </a:p>
          <a:p>
            <a:pPr marL="146050" indent="0">
              <a:buNone/>
            </a:pPr>
            <a:r>
              <a:rPr lang="en-GB" sz="1200" dirty="0"/>
              <a:t>The working group on Self-certification composes of 8 members </a:t>
            </a:r>
          </a:p>
          <a:p>
            <a:pPr marL="603250" lvl="1" indent="0">
              <a:buNone/>
            </a:pPr>
            <a:r>
              <a:rPr lang="en-GB" sz="1200" dirty="0"/>
              <a:t>Andorra</a:t>
            </a:r>
          </a:p>
          <a:p>
            <a:pPr marL="603250" lvl="1" indent="0">
              <a:buNone/>
            </a:pPr>
            <a:r>
              <a:rPr lang="en-GB" sz="1200" dirty="0"/>
              <a:t>Armenia</a:t>
            </a:r>
          </a:p>
          <a:p>
            <a:pPr marL="603250" lvl="1" indent="0">
              <a:buNone/>
            </a:pPr>
            <a:r>
              <a:rPr lang="en-GB" sz="1200" dirty="0"/>
              <a:t>Bulgaria</a:t>
            </a:r>
          </a:p>
          <a:p>
            <a:pPr marL="603250" lvl="1" indent="0">
              <a:buNone/>
            </a:pPr>
            <a:r>
              <a:rPr lang="en-GB" sz="1200" dirty="0"/>
              <a:t>Croatia</a:t>
            </a:r>
          </a:p>
          <a:p>
            <a:pPr marL="603250" lvl="1" indent="0">
              <a:buNone/>
            </a:pPr>
            <a:r>
              <a:rPr lang="en-GB" sz="1200" dirty="0"/>
              <a:t>Georgia</a:t>
            </a:r>
          </a:p>
          <a:p>
            <a:pPr marL="603250" lvl="1" indent="0">
              <a:buNone/>
            </a:pPr>
            <a:r>
              <a:rPr lang="en-GB" sz="1200" dirty="0"/>
              <a:t>Greece</a:t>
            </a:r>
          </a:p>
          <a:p>
            <a:pPr marL="603250" lvl="1" indent="0">
              <a:buNone/>
            </a:pPr>
            <a:r>
              <a:rPr lang="en-GB" sz="1200" dirty="0"/>
              <a:t>Kazakhstan</a:t>
            </a:r>
          </a:p>
          <a:p>
            <a:pPr marL="603250" lvl="1" indent="0">
              <a:buNone/>
            </a:pPr>
            <a:r>
              <a:rPr lang="en-GB" sz="1200" dirty="0"/>
              <a:t>Latvia</a:t>
            </a:r>
          </a:p>
          <a:p>
            <a:pPr marL="603250" lvl="1" indent="0">
              <a:buNone/>
            </a:pPr>
            <a:r>
              <a:rPr lang="en-GB" sz="1200" dirty="0"/>
              <a:t>Sweden (observer)</a:t>
            </a:r>
            <a:endParaRPr lang="en-US" sz="1200" dirty="0"/>
          </a:p>
          <a:p>
            <a:pPr marL="146050" indent="0">
              <a:buNone/>
            </a:pPr>
            <a:endParaRPr lang="en-GB" sz="1200" dirty="0"/>
          </a:p>
          <a:p>
            <a:pPr marL="146050" indent="0">
              <a:buNone/>
            </a:pPr>
            <a:r>
              <a:rPr lang="en-GB" sz="1200" dirty="0"/>
              <a:t>WG is Chaired by Georgia and Bulgaria  </a:t>
            </a:r>
            <a:endParaRPr lang="en-US" sz="1200" dirty="0"/>
          </a:p>
          <a:p>
            <a:pPr marL="146050" indent="0">
              <a:buNone/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A6B15C-91F9-4338-92E7-D1D54D819D2B}"/>
              </a:ext>
            </a:extLst>
          </p:cNvPr>
          <p:cNvSpPr/>
          <p:nvPr/>
        </p:nvSpPr>
        <p:spPr>
          <a:xfrm>
            <a:off x="4310063" y="262284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Aim: to provide platform for more intensive discussions and provide specific recommendations on Self-certification</a:t>
            </a:r>
          </a:p>
          <a:p>
            <a:endParaRPr lang="en-GB" b="1" i="1" dirty="0"/>
          </a:p>
          <a:p>
            <a:r>
              <a:rPr lang="en-GB" dirty="0"/>
              <a:t>2-3 online meetings will be conducted </a:t>
            </a:r>
          </a:p>
          <a:p>
            <a:r>
              <a:rPr lang="en-GB" dirty="0"/>
              <a:t>(one face-to-face meeting) </a:t>
            </a:r>
          </a:p>
          <a:p>
            <a:endParaRPr lang="en-GB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8161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C2A54-3B1B-4537-B850-A8ADBD33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" y="142583"/>
            <a:ext cx="8931729" cy="117383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Working Group on Self-Certification</a:t>
            </a:r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600" b="1" i="1" u="sng" dirty="0">
                <a:solidFill>
                  <a:schemeClr val="bg2">
                    <a:lumMod val="10000"/>
                  </a:schemeClr>
                </a:solidFill>
              </a:rPr>
              <a:t>Progress Report </a:t>
            </a:r>
            <a:br>
              <a:rPr lang="en-GB" sz="1600" b="1" i="1" u="sng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bg2">
                    <a:lumMod val="10000"/>
                  </a:schemeClr>
                </a:solidFill>
              </a:rPr>
            </a:br>
            <a:endParaRPr lang="en-US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9CA88-3890-4C88-AAA8-FCB7C91C25A6}"/>
              </a:ext>
            </a:extLst>
          </p:cNvPr>
          <p:cNvSpPr/>
          <p:nvPr/>
        </p:nvSpPr>
        <p:spPr>
          <a:xfrm>
            <a:off x="522514" y="2227886"/>
            <a:ext cx="2310493" cy="27546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200" b="1" i="1" u="sng" dirty="0">
                <a:solidFill>
                  <a:schemeClr val="bg2">
                    <a:lumMod val="10000"/>
                  </a:schemeClr>
                </a:solidFill>
              </a:rPr>
              <a:t>Key Outcomes:</a:t>
            </a:r>
          </a:p>
          <a:p>
            <a:endParaRPr lang="en-GB" sz="1100" b="1" i="1" u="sng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>
                    <a:lumMod val="10000"/>
                  </a:schemeClr>
                </a:solidFill>
              </a:rPr>
              <a:t>WG approved the </a:t>
            </a:r>
            <a:r>
              <a:rPr lang="en-GB" sz="1050" dirty="0" err="1">
                <a:solidFill>
                  <a:schemeClr val="tx2">
                    <a:lumMod val="10000"/>
                  </a:schemeClr>
                </a:solidFill>
              </a:rPr>
              <a:t>ToR</a:t>
            </a:r>
            <a:r>
              <a:rPr lang="en-GB" sz="105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>
                    <a:lumMod val="10000"/>
                  </a:schemeClr>
                </a:solidFill>
              </a:rPr>
              <a:t>WG members presented situation on NQF self-certification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>
                    <a:lumMod val="10000"/>
                  </a:schemeClr>
                </a:solidFill>
              </a:rPr>
              <a:t>Kazakhstan delivered presentation on NQF Self-certification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>
                    <a:lumMod val="10000"/>
                  </a:schemeClr>
                </a:solidFill>
              </a:rPr>
              <a:t>WG discussed the general outlines  of the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>
                    <a:lumMod val="10000"/>
                  </a:schemeClr>
                </a:solidFill>
              </a:rPr>
              <a:t>WG members agreed to continue discussion in Riga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bg2"/>
              </a:solidFill>
            </a:endParaRPr>
          </a:p>
          <a:p>
            <a:endParaRPr lang="en-GB" sz="900" dirty="0">
              <a:solidFill>
                <a:schemeClr val="bg2"/>
              </a:solidFill>
            </a:endParaRPr>
          </a:p>
          <a:p>
            <a:endParaRPr lang="en-GB" sz="900" dirty="0">
              <a:solidFill>
                <a:schemeClr val="bg2"/>
              </a:solidFill>
            </a:endParaRPr>
          </a:p>
          <a:p>
            <a:endParaRPr lang="en-GB" sz="900" dirty="0">
              <a:solidFill>
                <a:schemeClr val="bg2"/>
              </a:solidFill>
            </a:endParaRPr>
          </a:p>
          <a:p>
            <a:endParaRPr lang="en-GB" sz="900" dirty="0">
              <a:solidFill>
                <a:schemeClr val="bg2"/>
              </a:solidFill>
            </a:endParaRPr>
          </a:p>
          <a:p>
            <a:endParaRPr lang="en-GB" sz="900" dirty="0">
              <a:solidFill>
                <a:schemeClr val="bg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E9D5789-611C-4C69-92DD-0256C7C2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67682"/>
              </p:ext>
            </p:extLst>
          </p:nvPr>
        </p:nvGraphicFramePr>
        <p:xfrm>
          <a:off x="522514" y="1447380"/>
          <a:ext cx="231049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493">
                  <a:extLst>
                    <a:ext uri="{9D8B030D-6E8A-4147-A177-3AD203B41FA5}">
                      <a16:colId xmlns:a16="http://schemas.microsoft.com/office/drawing/2014/main" xmlns="" val="345023042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September 29, 2022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Online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Meeting 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739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FF526F8-CCE6-409C-BD5B-F30EC2FC7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20322"/>
              </p:ext>
            </p:extLst>
          </p:nvPr>
        </p:nvGraphicFramePr>
        <p:xfrm>
          <a:off x="3357561" y="1447380"/>
          <a:ext cx="2461533" cy="72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533">
                  <a:extLst>
                    <a:ext uri="{9D8B030D-6E8A-4147-A177-3AD203B41FA5}">
                      <a16:colId xmlns:a16="http://schemas.microsoft.com/office/drawing/2014/main" xmlns="" val="3450230420"/>
                    </a:ext>
                  </a:extLst>
                </a:gridCol>
              </a:tblGrid>
              <a:tr h="7275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October 21, 2022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Riga, Latvia, in-person meeting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739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FEB32F-1167-4A3F-9197-54904B91EC2B}"/>
              </a:ext>
            </a:extLst>
          </p:cNvPr>
          <p:cNvSpPr/>
          <p:nvPr/>
        </p:nvSpPr>
        <p:spPr>
          <a:xfrm>
            <a:off x="3357560" y="2227886"/>
            <a:ext cx="2461534" cy="2785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i="1" u="sng" dirty="0"/>
              <a:t>Key Outcomes:</a:t>
            </a:r>
          </a:p>
          <a:p>
            <a:endParaRPr lang="en-GB" sz="1100" b="1" i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WG agreed to collect the </a:t>
            </a:r>
            <a:r>
              <a:rPr lang="en-US" sz="1100" dirty="0"/>
              <a:t>lessons learned and emerging needs of WG members regarding the self-certification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Survey was launched in December, 2022, 16 members of TPG_A on QF sent their responses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i="1" u="sng" dirty="0"/>
          </a:p>
          <a:p>
            <a:endParaRPr lang="en-US" sz="1000" b="1" i="1" u="sng" dirty="0"/>
          </a:p>
          <a:p>
            <a:endParaRPr lang="en-US" sz="1050" b="1" i="1" u="sng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854B5BE-3E57-43A9-A512-9DBBD2E30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03158"/>
              </p:ext>
            </p:extLst>
          </p:nvPr>
        </p:nvGraphicFramePr>
        <p:xfrm>
          <a:off x="6208974" y="1447380"/>
          <a:ext cx="2551305" cy="72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305">
                  <a:extLst>
                    <a:ext uri="{9D8B030D-6E8A-4147-A177-3AD203B41FA5}">
                      <a16:colId xmlns:a16="http://schemas.microsoft.com/office/drawing/2014/main" xmlns="" val="3450230420"/>
                    </a:ext>
                  </a:extLst>
                </a:gridCol>
              </a:tblGrid>
              <a:tr h="7275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February 23, 2023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Online meeting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739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10286C-F88E-41C5-AEC0-0351D1D98E52}"/>
              </a:ext>
            </a:extLst>
          </p:cNvPr>
          <p:cNvSpPr/>
          <p:nvPr/>
        </p:nvSpPr>
        <p:spPr>
          <a:xfrm>
            <a:off x="6208974" y="2241034"/>
            <a:ext cx="2551305" cy="27238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i="1" u="sng" dirty="0"/>
              <a:t>Key Outcomes:</a:t>
            </a:r>
          </a:p>
          <a:p>
            <a:endParaRPr lang="ka-GE" sz="900" b="1" i="1" u="sng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/>
              <a:t>Survey results were presented to the WG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Date of the PLA on self-certification was set  - </a:t>
            </a:r>
            <a:r>
              <a:rPr lang="en-GB" sz="1050" b="1" dirty="0"/>
              <a:t>21 September, 2023, Tbilisi, Georgia</a:t>
            </a:r>
            <a:endParaRPr lang="en-GB" sz="105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/>
              <a:t>WG members provided the suggestions for the program of upcoming PLA and   recommendations outlines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/>
              <a:t>Next in-person meeting was agreed to conduct in Vienna, on April 26, 2023</a:t>
            </a:r>
          </a:p>
          <a:p>
            <a:pPr lvl="0"/>
            <a:endParaRPr lang="en-GB" sz="900" dirty="0"/>
          </a:p>
          <a:p>
            <a:pPr lvl="0"/>
            <a:endParaRPr lang="en-GB" sz="900" dirty="0"/>
          </a:p>
          <a:p>
            <a:pPr lvl="0"/>
            <a:endParaRPr lang="en-GB" sz="900" dirty="0"/>
          </a:p>
          <a:p>
            <a:pPr lvl="0"/>
            <a:endParaRPr lang="en-US" sz="900" dirty="0"/>
          </a:p>
          <a:p>
            <a:pPr lvl="0"/>
            <a:endParaRPr lang="en-US" sz="900" b="1" i="1" u="sng" dirty="0"/>
          </a:p>
        </p:txBody>
      </p:sp>
    </p:spTree>
    <p:extLst>
      <p:ext uri="{BB962C8B-B14F-4D97-AF65-F5344CB8AC3E}">
        <p14:creationId xmlns:p14="http://schemas.microsoft.com/office/powerpoint/2010/main" val="218664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5035-5D90-4054-88A2-37E79985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14" y="612552"/>
            <a:ext cx="2373405" cy="591671"/>
          </a:xfrm>
        </p:spPr>
        <p:txBody>
          <a:bodyPr>
            <a:normAutofit fontScale="90000"/>
          </a:bodyPr>
          <a:lstStyle/>
          <a:p>
            <a:r>
              <a:rPr lang="en-US" sz="2100" b="1" u="sng" dirty="0">
                <a:solidFill>
                  <a:schemeClr val="accent3"/>
                </a:solidFill>
              </a:rPr>
              <a:t>Survey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1B389-D5B9-4876-B123-50B6C788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2984"/>
            <a:ext cx="6676697" cy="3245726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Survey has threefold aims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To collect the lessons learnt from countries, which completed the self-certification of NQF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To find out the major challenges and needs of the countries, which have NQF self-certification in their agenda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To contribute to development of the recommendations on self-certification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50" b="1" u="sng" dirty="0">
                <a:latin typeface="Calibri" panose="020F0502020204030204" pitchFamily="34" charset="0"/>
                <a:cs typeface="Calibri" panose="020F0502020204030204" pitchFamily="34" charset="0"/>
              </a:rPr>
              <a:t>16 countries responded: 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(1) Countries, which completed the self-certification process: Albania, Austria, Croatia, Flemish Community of Belgium, Germany, Hungary, Latvia, North Macedonia, Poland and Romania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(2) Countries which have the self-certification in their agenda: Azerbaijan, Andorra, Armenia, Bulgaria, Cyprus, Georgia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6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228EF-A566-406F-BE29-AC7AAAC8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52" y="156758"/>
            <a:ext cx="3051184" cy="969917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Lessons learnt…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124916-F577-4E18-A58F-B7BA97CF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879" y="1879684"/>
            <a:ext cx="6767492" cy="2805411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Self-certification process was a comprehensive and long </a:t>
            </a:r>
          </a:p>
          <a:p>
            <a:r>
              <a:rPr lang="en-US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Key steps included: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Evaluation of the national NQF against the self-certification criteria and evidence collection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Recommendations development on the legislative and methodological changes for alignment with the Self-certification criteria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Conduct legislative amendments and development of relevant methodologies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Engagement of the international experts and working with them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Organization of awareness raising and capacity building activities for stakeholder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Development of report through collaborative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Publishement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of the report </a:t>
            </a:r>
          </a:p>
          <a:p>
            <a:pPr lvl="0"/>
            <a:r>
              <a:rPr lang="en-US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Self-certification process required time and dedication of many stakeholders and countries investing important affords in preparation of self-certification report</a:t>
            </a:r>
            <a:endParaRPr lang="en-US" sz="4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Collaboration and agreement with national stakeholders was very important for the success</a:t>
            </a:r>
          </a:p>
          <a:p>
            <a:pPr lvl="0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Some countries completed NQF self-certification and referencing process together</a:t>
            </a:r>
          </a:p>
          <a:p>
            <a:pPr marL="0" lvl="0" indent="0">
              <a:buNone/>
            </a:pPr>
            <a:endParaRPr lang="en-US" sz="4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For the most countries Self-certification reports have not been updated since they were published</a:t>
            </a:r>
            <a:endParaRPr lang="en-US" sz="48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50EF8F-62DD-44DA-A692-1E592E6C07A0}"/>
              </a:ext>
            </a:extLst>
          </p:cNvPr>
          <p:cNvSpPr/>
          <p:nvPr/>
        </p:nvSpPr>
        <p:spPr>
          <a:xfrm>
            <a:off x="1055077" y="757343"/>
            <a:ext cx="752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experience did you gain from the Self-Certification process?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6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05C33-0975-4BBC-A019-9A40E3AA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71" y="559316"/>
            <a:ext cx="7047583" cy="91544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Key challenges in the self-certification process? </a:t>
            </a:r>
            <a:r>
              <a:rPr lang="en-US" sz="135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35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35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050" b="1" dirty="0"/>
              <a:t> </a:t>
            </a: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A6BC34-5F90-4DE6-A326-0B33F729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21" y="2469541"/>
            <a:ext cx="3729780" cy="2688075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Compliance of the national systems with the Bologna Process self-certification criteria requested efforts and dedication of the national stakeholders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Lack of understanding among key stakeholders on the importance of the self-certification 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Reach agreement among the national stakeholders on self-certification report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Lack of clear guidance in the process and clear instructions on engagement of the international experts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Process was long and included many steps, legal and methodological changes were necessary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 Initiate/start the the self-certification process </a:t>
            </a:r>
          </a:p>
          <a:p>
            <a:pPr marL="0" indent="0">
              <a:buNone/>
            </a:pPr>
            <a:endParaRPr lang="en-US" sz="12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0D0D90C-5C07-44C6-9F04-41C52AEB5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29164"/>
              </p:ext>
            </p:extLst>
          </p:nvPr>
        </p:nvGraphicFramePr>
        <p:xfrm>
          <a:off x="1033132" y="1375288"/>
          <a:ext cx="3450065" cy="72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065">
                  <a:extLst>
                    <a:ext uri="{9D8B030D-6E8A-4147-A177-3AD203B41FA5}">
                      <a16:colId xmlns:a16="http://schemas.microsoft.com/office/drawing/2014/main" xmlns="" val="2485379790"/>
                    </a:ext>
                  </a:extLst>
                </a:gridCol>
              </a:tblGrid>
              <a:tr h="59683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Countries, which completed the process </a:t>
                      </a:r>
                    </a:p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52679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343F22C-812F-472D-B25B-23B7E2802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14884"/>
              </p:ext>
            </p:extLst>
          </p:nvPr>
        </p:nvGraphicFramePr>
        <p:xfrm>
          <a:off x="4994671" y="1396775"/>
          <a:ext cx="3782253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253">
                  <a:extLst>
                    <a:ext uri="{9D8B030D-6E8A-4147-A177-3AD203B41FA5}">
                      <a16:colId xmlns:a16="http://schemas.microsoft.com/office/drawing/2014/main" xmlns="" val="1583349542"/>
                    </a:ext>
                  </a:extLst>
                </a:gridCol>
              </a:tblGrid>
              <a:tr h="69579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7105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8452CC5D-23D9-4690-B2C7-D930785A5CA2}"/>
              </a:ext>
            </a:extLst>
          </p:cNvPr>
          <p:cNvSpPr txBox="1">
            <a:spLocks/>
          </p:cNvSpPr>
          <p:nvPr/>
        </p:nvSpPr>
        <p:spPr>
          <a:xfrm>
            <a:off x="4417177" y="1017036"/>
            <a:ext cx="3954313" cy="852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Countries, which are in the process 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E64D92-8B1E-4588-B583-03CCCE00FD5C}"/>
              </a:ext>
            </a:extLst>
          </p:cNvPr>
          <p:cNvSpPr/>
          <p:nvPr/>
        </p:nvSpPr>
        <p:spPr>
          <a:xfrm>
            <a:off x="5056218" y="2351862"/>
            <a:ext cx="372978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Clear guideline/instructions on self-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sertification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process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Clear guideline/instructions on international experts engagement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Lack of awareness among the National Authorities on the aims/benefits of the self-certification process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Countries’ obligations for NQF self-certification and referencing make more questions how to complete successfully this process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5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5CA64-5F6C-421D-901F-64D15A37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41679"/>
            <a:ext cx="7543800" cy="561342"/>
          </a:xfrm>
        </p:spPr>
        <p:txBody>
          <a:bodyPr>
            <a:normAutofit fontScale="90000"/>
          </a:bodyPr>
          <a:lstStyle/>
          <a:p>
            <a:r>
              <a:rPr lang="en-US" sz="2025" b="1" dirty="0"/>
              <a:t/>
            </a:r>
            <a:br>
              <a:rPr lang="en-US" sz="2025" b="1" dirty="0"/>
            </a:br>
            <a:r>
              <a:rPr lang="en-US" sz="2025" b="1" dirty="0"/>
              <a:t/>
            </a:r>
            <a:br>
              <a:rPr lang="en-US" sz="2025" b="1" dirty="0"/>
            </a:br>
            <a:r>
              <a:rPr lang="en-US" sz="2025" b="1" dirty="0"/>
              <a:t/>
            </a:r>
            <a:br>
              <a:rPr lang="en-US" sz="2025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/>
              <a:t>How the Bologna Process working structures can support the countries in Self-Certification process?</a:t>
            </a:r>
            <a:br>
              <a:rPr lang="en-US" sz="2700" b="1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7A909-769D-4177-B975-F5F02444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47" y="2189436"/>
            <a:ext cx="7514035" cy="234315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Provide: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guidance and peer support (meeting with the working groups and international experts) on how to put into practice the self-certification process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successful examples from countries that have already finished the self-certification process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platform for Self-certification Report’ presentation and discussion</a:t>
            </a:r>
          </a:p>
          <a:p>
            <a:pPr marL="0" lv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Guidelines and all relevant information including the self-certification reports should be available on the EHEA web-page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2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FE589-D797-4634-9EE2-D06647A2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36" y="347408"/>
            <a:ext cx="7505700" cy="954600"/>
          </a:xfrm>
        </p:spPr>
        <p:txBody>
          <a:bodyPr>
            <a:normAutofit fontScale="90000"/>
          </a:bodyPr>
          <a:lstStyle/>
          <a:p>
            <a:pPr fontAlgn="t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Next Steps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F1B953-A428-4993-A2FA-D7BC13DE4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236" y="1621161"/>
            <a:ext cx="7362497" cy="26976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6050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 marL="146050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</a:rPr>
              <a:t>April 26, 2023: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In-person meeting  in Vienna, Austria</a:t>
            </a:r>
          </a:p>
          <a:p>
            <a:pPr marL="146050" indent="0">
              <a:buNone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</a:rPr>
              <a:t>June /July, 2023: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Online meeting (TBD)</a:t>
            </a:r>
          </a:p>
          <a:p>
            <a:pPr marL="146050" indent="0">
              <a:buNone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</a:rPr>
              <a:t>September 21, 2023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: PLA on Self-certification, Tbilisi, Georgia. </a:t>
            </a:r>
          </a:p>
          <a:p>
            <a:pPr marL="146050" indent="0">
              <a:buNone/>
            </a:pPr>
            <a:r>
              <a:rPr lang="en-US" sz="1400" b="1" i="1" dirty="0">
                <a:solidFill>
                  <a:schemeClr val="bg2">
                    <a:lumMod val="10000"/>
                  </a:schemeClr>
                </a:solidFill>
              </a:rPr>
              <a:t>        WG will present the developed recommendations on self-certification     </a:t>
            </a:r>
          </a:p>
          <a:p>
            <a:pPr marL="146050" indent="0">
              <a:buNone/>
            </a:pP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  <a:p>
            <a:pPr marL="146050" indent="0">
              <a:buNone/>
            </a:pP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0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B01E7-1B7A-4371-B8E0-8B45F9F2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52" y="542955"/>
            <a:ext cx="4666592" cy="145138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1600" b="1" u="sng" dirty="0">
                <a:solidFill>
                  <a:schemeClr val="bg2">
                    <a:lumMod val="25000"/>
                  </a:schemeClr>
                </a:solidFill>
              </a:rPr>
              <a:t>September 21, 2023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: PLA on Self-certification 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Hosted by National Center for Educational Quality Enhancement (NCEQE)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b="1" u="sng" dirty="0">
                <a:solidFill>
                  <a:schemeClr val="bg2">
                    <a:lumMod val="25000"/>
                  </a:schemeClr>
                </a:solidFill>
              </a:rPr>
              <a:t>Place: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Tbilisi, Georgia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b="1" u="sng" dirty="0">
                <a:solidFill>
                  <a:schemeClr val="bg2">
                    <a:lumMod val="25000"/>
                  </a:schemeClr>
                </a:solidFill>
              </a:rPr>
              <a:t>Participants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– Around 50 (</a:t>
            </a: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</a:rPr>
              <a:t>TPG A members, international experts, EQF advisory group, national authorities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)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r>
              <a:rPr lang="en-US" sz="1800" dirty="0"/>
              <a:t>AGENDA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357A19-2F83-4FF5-85A7-7DD8CCE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771" y="2861442"/>
            <a:ext cx="3477229" cy="1579544"/>
          </a:xfrm>
        </p:spPr>
        <p:txBody>
          <a:bodyPr>
            <a:normAutofit fontScale="70000" lnSpcReduction="20000"/>
          </a:bodyPr>
          <a:lstStyle/>
          <a:p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</a:rPr>
              <a:t>Presentation of the recommendations on self-certification</a:t>
            </a:r>
          </a:p>
          <a:p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</a:rPr>
              <a:t>Panel discussion: international experts who contributed to the self-certification process in different countries </a:t>
            </a:r>
          </a:p>
          <a:p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</a:rPr>
              <a:t>Best practices (2-3 country examples)</a:t>
            </a:r>
          </a:p>
          <a:p>
            <a:pPr marL="146050" indent="0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/>
            </a:r>
            <a:br>
              <a:rPr lang="en-US" sz="2400" b="1" i="1" dirty="0">
                <a:solidFill>
                  <a:schemeClr val="bg2"/>
                </a:solidFill>
              </a:rPr>
            </a:br>
            <a:endParaRPr lang="en-US" dirty="0"/>
          </a:p>
        </p:txBody>
      </p:sp>
      <p:pic>
        <p:nvPicPr>
          <p:cNvPr id="1028" name="Picture 4" descr="Tbilisi, Georgia travel guide | Wanderlust">
            <a:extLst>
              <a:ext uri="{FF2B5EF4-FFF2-40B4-BE49-F238E27FC236}">
                <a16:creationId xmlns:a16="http://schemas.microsoft.com/office/drawing/2014/main" xmlns="" id="{B2B619FC-6EED-4AB9-B1EC-348934F8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1" y="2161781"/>
            <a:ext cx="4171174" cy="25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Center For Educational Quality Enhancement">
            <a:extLst>
              <a:ext uri="{FF2B5EF4-FFF2-40B4-BE49-F238E27FC236}">
                <a16:creationId xmlns:a16="http://schemas.microsoft.com/office/drawing/2014/main" xmlns="" id="{5FCB7429-CA5A-4EFA-A8EB-C90028C6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62" y="542955"/>
            <a:ext cx="3019813" cy="13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75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2333</TotalTime>
  <Words>775</Words>
  <Application>Microsoft Office PowerPoint</Application>
  <PresentationFormat>On-screen Show (16:9)</PresentationFormat>
  <Paragraphs>121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Nunito</vt:lpstr>
      <vt:lpstr>Sylfaen</vt:lpstr>
      <vt:lpstr>Times New Roman</vt:lpstr>
      <vt:lpstr>Wingdings</vt:lpstr>
      <vt:lpstr>Parallax</vt:lpstr>
      <vt:lpstr>Working Group on Self-certification </vt:lpstr>
      <vt:lpstr>Working Group on Self-certification Composition and Aim  </vt:lpstr>
      <vt:lpstr>  Working Group on Self-Certification Progress Report    </vt:lpstr>
      <vt:lpstr>Survey key findings</vt:lpstr>
      <vt:lpstr>Lessons learnt…   </vt:lpstr>
      <vt:lpstr>Key challenges in the self-certification process?     </vt:lpstr>
      <vt:lpstr>    How the Bologna Process working structures can support the countries in Self-Certification process? </vt:lpstr>
      <vt:lpstr> Next Steps  </vt:lpstr>
      <vt:lpstr>September 21, 2023: PLA on Self-certification  Hosted by National Center for Educational Quality Enhancement (NCEQE) Place: Tbilisi, Georgia Participants – Around 50 (TPG A members, international experts, EQF advisory group, national authorities)   AGENDA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QUATRA - TPG A - Qualifications Frameworks for trust, transparency and diversity</dc:title>
  <dc:creator>Liene</dc:creator>
  <cp:lastModifiedBy>office</cp:lastModifiedBy>
  <cp:revision>86</cp:revision>
  <cp:lastPrinted>2022-09-29T06:05:11Z</cp:lastPrinted>
  <dcterms:modified xsi:type="dcterms:W3CDTF">2023-05-03T07:46:09Z</dcterms:modified>
</cp:coreProperties>
</file>